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70" r:id="rId5"/>
    <p:sldId id="324" r:id="rId6"/>
    <p:sldId id="360" r:id="rId7"/>
    <p:sldId id="362" r:id="rId8"/>
    <p:sldId id="366" r:id="rId9"/>
    <p:sldId id="368" r:id="rId10"/>
    <p:sldId id="371" r:id="rId11"/>
    <p:sldId id="367" r:id="rId12"/>
    <p:sldId id="372" r:id="rId13"/>
    <p:sldId id="374" r:id="rId14"/>
    <p:sldId id="376" r:id="rId15"/>
    <p:sldId id="377" r:id="rId16"/>
    <p:sldId id="375" r:id="rId17"/>
    <p:sldId id="373" r:id="rId18"/>
    <p:sldId id="394" r:id="rId19"/>
    <p:sldId id="395" r:id="rId20"/>
    <p:sldId id="379" r:id="rId21"/>
    <p:sldId id="383" r:id="rId22"/>
    <p:sldId id="384" r:id="rId23"/>
    <p:sldId id="385" r:id="rId24"/>
    <p:sldId id="39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2B"/>
    <a:srgbClr val="E7E7FF"/>
    <a:srgbClr val="334286"/>
    <a:srgbClr val="DDDDFF"/>
    <a:srgbClr val="3399FF"/>
    <a:srgbClr val="3584CB"/>
    <a:srgbClr val="FFC32E"/>
    <a:srgbClr val="FCB6BB"/>
    <a:srgbClr val="EAEAE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B98A0-FB85-489B-A9AB-C2FD9FAEA713}" v="4" dt="2021-09-28T17:03:59.658"/>
    <p1510:client id="{D6E69D1F-9BE8-4635-B633-04EC8FB624B7}" v="455" dt="2021-09-28T17:02:10.885"/>
  </p1510:revLst>
</p1510:revInfo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332" autoAdjust="0"/>
  </p:normalViewPr>
  <p:slideViewPr>
    <p:cSldViewPr snapToGrid="0" snapToObjects="1">
      <p:cViewPr>
        <p:scale>
          <a:sx n="80" d="100"/>
          <a:sy n="80" d="100"/>
        </p:scale>
        <p:origin x="-906" y="-252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jana89@bk.ru" clId="Web-{9E1B98A0-FB85-489B-A9AB-C2FD9FAEA713}"/>
    <pc:docChg chg="addSld delSld modSld">
      <pc:chgData name="tatjana89@bk.ru" userId="" providerId="" clId="Web-{9E1B98A0-FB85-489B-A9AB-C2FD9FAEA713}" dt="2021-09-28T17:03:59.658" v="3"/>
      <pc:docMkLst>
        <pc:docMk/>
      </pc:docMkLst>
      <pc:sldChg chg="del">
        <pc:chgData name="tatjana89@bk.ru" userId="" providerId="" clId="Web-{9E1B98A0-FB85-489B-A9AB-C2FD9FAEA713}" dt="2021-09-28T17:03:27.204" v="1"/>
        <pc:sldMkLst>
          <pc:docMk/>
          <pc:sldMk cId="0" sldId="380"/>
        </pc:sldMkLst>
      </pc:sldChg>
      <pc:sldChg chg="del">
        <pc:chgData name="tatjana89@bk.ru" userId="" providerId="" clId="Web-{9E1B98A0-FB85-489B-A9AB-C2FD9FAEA713}" dt="2021-09-28T17:03:21.563" v="0"/>
        <pc:sldMkLst>
          <pc:docMk/>
          <pc:sldMk cId="2935812578" sldId="382"/>
        </pc:sldMkLst>
      </pc:sldChg>
      <pc:sldChg chg="addSp modSp new mod modClrScheme chgLayout">
        <pc:chgData name="tatjana89@bk.ru" userId="" providerId="" clId="Web-{9E1B98A0-FB85-489B-A9AB-C2FD9FAEA713}" dt="2021-09-28T17:03:59.658" v="3"/>
        <pc:sldMkLst>
          <pc:docMk/>
          <pc:sldMk cId="2065526917" sldId="386"/>
        </pc:sldMkLst>
        <pc:spChg chg="mod ord">
          <ac:chgData name="tatjana89@bk.ru" userId="" providerId="" clId="Web-{9E1B98A0-FB85-489B-A9AB-C2FD9FAEA713}" dt="2021-09-28T17:03:59.658" v="3"/>
          <ac:spMkLst>
            <pc:docMk/>
            <pc:sldMk cId="2065526917" sldId="386"/>
            <ac:spMk id="2" creationId="{4A18D5A5-9B48-456D-9C1E-431E68F82BAF}"/>
          </ac:spMkLst>
        </pc:spChg>
        <pc:spChg chg="mod ord">
          <ac:chgData name="tatjana89@bk.ru" userId="" providerId="" clId="Web-{9E1B98A0-FB85-489B-A9AB-C2FD9FAEA713}" dt="2021-09-28T17:03:59.658" v="3"/>
          <ac:spMkLst>
            <pc:docMk/>
            <pc:sldMk cId="2065526917" sldId="386"/>
            <ac:spMk id="3" creationId="{B1F6FD19-850B-42A2-AEC8-6564D240B14B}"/>
          </ac:spMkLst>
        </pc:spChg>
        <pc:spChg chg="add mod ord">
          <ac:chgData name="tatjana89@bk.ru" userId="" providerId="" clId="Web-{9E1B98A0-FB85-489B-A9AB-C2FD9FAEA713}" dt="2021-09-28T17:03:59.658" v="3"/>
          <ac:spMkLst>
            <pc:docMk/>
            <pc:sldMk cId="2065526917" sldId="386"/>
            <ac:spMk id="4" creationId="{48491935-301C-4E71-862C-17EBE52E1853}"/>
          </ac:spMkLst>
        </pc:spChg>
      </pc:sldChg>
    </pc:docChg>
  </pc:docChgLst>
  <pc:docChgLst>
    <pc:chgData name="tatjana89@bk.ru" clId="Web-{D6E69D1F-9BE8-4635-B633-04EC8FB624B7}"/>
    <pc:docChg chg="addSld delSld modSld sldOrd">
      <pc:chgData name="tatjana89@bk.ru" userId="" providerId="" clId="Web-{D6E69D1F-9BE8-4635-B633-04EC8FB624B7}" dt="2021-09-28T17:02:10.885" v="308" actId="14100"/>
      <pc:docMkLst>
        <pc:docMk/>
      </pc:docMkLst>
      <pc:sldChg chg="del">
        <pc:chgData name="tatjana89@bk.ru" userId="" providerId="" clId="Web-{D6E69D1F-9BE8-4635-B633-04EC8FB624B7}" dt="2021-09-28T16:31:22.263" v="51"/>
        <pc:sldMkLst>
          <pc:docMk/>
          <pc:sldMk cId="2573409359" sldId="279"/>
        </pc:sldMkLst>
      </pc:sldChg>
      <pc:sldChg chg="del">
        <pc:chgData name="tatjana89@bk.ru" userId="" providerId="" clId="Web-{D6E69D1F-9BE8-4635-B633-04EC8FB624B7}" dt="2021-09-28T16:31:16.341" v="50"/>
        <pc:sldMkLst>
          <pc:docMk/>
          <pc:sldMk cId="0" sldId="321"/>
        </pc:sldMkLst>
      </pc:sldChg>
      <pc:sldChg chg="del">
        <pc:chgData name="tatjana89@bk.ru" userId="" providerId="" clId="Web-{D6E69D1F-9BE8-4635-B633-04EC8FB624B7}" dt="2021-09-28T16:31:33.029" v="52"/>
        <pc:sldMkLst>
          <pc:docMk/>
          <pc:sldMk cId="0" sldId="326"/>
        </pc:sldMkLst>
      </pc:sldChg>
      <pc:sldChg chg="del">
        <pc:chgData name="tatjana89@bk.ru" userId="" providerId="" clId="Web-{D6E69D1F-9BE8-4635-B633-04EC8FB624B7}" dt="2021-09-28T16:31:51.358" v="55"/>
        <pc:sldMkLst>
          <pc:docMk/>
          <pc:sldMk cId="0" sldId="329"/>
        </pc:sldMkLst>
      </pc:sldChg>
      <pc:sldChg chg="del">
        <pc:chgData name="tatjana89@bk.ru" userId="" providerId="" clId="Web-{D6E69D1F-9BE8-4635-B633-04EC8FB624B7}" dt="2021-09-28T16:31:54.483" v="56"/>
        <pc:sldMkLst>
          <pc:docMk/>
          <pc:sldMk cId="0" sldId="330"/>
        </pc:sldMkLst>
      </pc:sldChg>
      <pc:sldChg chg="del">
        <pc:chgData name="tatjana89@bk.ru" userId="" providerId="" clId="Web-{D6E69D1F-9BE8-4635-B633-04EC8FB624B7}" dt="2021-09-28T16:31:57.858" v="57"/>
        <pc:sldMkLst>
          <pc:docMk/>
          <pc:sldMk cId="0" sldId="335"/>
        </pc:sldMkLst>
      </pc:sldChg>
      <pc:sldChg chg="del">
        <pc:chgData name="tatjana89@bk.ru" userId="" providerId="" clId="Web-{D6E69D1F-9BE8-4635-B633-04EC8FB624B7}" dt="2021-09-28T16:32:13.436" v="61"/>
        <pc:sldMkLst>
          <pc:docMk/>
          <pc:sldMk cId="0" sldId="337"/>
        </pc:sldMkLst>
      </pc:sldChg>
      <pc:sldChg chg="del">
        <pc:chgData name="tatjana89@bk.ru" userId="" providerId="" clId="Web-{D6E69D1F-9BE8-4635-B633-04EC8FB624B7}" dt="2021-09-28T16:32:04.670" v="59"/>
        <pc:sldMkLst>
          <pc:docMk/>
          <pc:sldMk cId="0" sldId="339"/>
        </pc:sldMkLst>
      </pc:sldChg>
      <pc:sldChg chg="del">
        <pc:chgData name="tatjana89@bk.ru" userId="" providerId="" clId="Web-{D6E69D1F-9BE8-4635-B633-04EC8FB624B7}" dt="2021-09-28T16:32:23.374" v="63"/>
        <pc:sldMkLst>
          <pc:docMk/>
          <pc:sldMk cId="0" sldId="340"/>
        </pc:sldMkLst>
      </pc:sldChg>
      <pc:sldChg chg="del">
        <pc:chgData name="tatjana89@bk.ru" userId="" providerId="" clId="Web-{D6E69D1F-9BE8-4635-B633-04EC8FB624B7}" dt="2021-09-28T16:32:29.593" v="65"/>
        <pc:sldMkLst>
          <pc:docMk/>
          <pc:sldMk cId="0" sldId="342"/>
        </pc:sldMkLst>
      </pc:sldChg>
      <pc:sldChg chg="del">
        <pc:chgData name="tatjana89@bk.ru" userId="" providerId="" clId="Web-{D6E69D1F-9BE8-4635-B633-04EC8FB624B7}" dt="2021-09-28T16:32:39.656" v="68"/>
        <pc:sldMkLst>
          <pc:docMk/>
          <pc:sldMk cId="0" sldId="343"/>
        </pc:sldMkLst>
      </pc:sldChg>
      <pc:sldChg chg="del">
        <pc:chgData name="tatjana89@bk.ru" userId="" providerId="" clId="Web-{D6E69D1F-9BE8-4635-B633-04EC8FB624B7}" dt="2021-09-28T16:32:08.795" v="60"/>
        <pc:sldMkLst>
          <pc:docMk/>
          <pc:sldMk cId="0" sldId="346"/>
        </pc:sldMkLst>
      </pc:sldChg>
      <pc:sldChg chg="del">
        <pc:chgData name="tatjana89@bk.ru" userId="" providerId="" clId="Web-{D6E69D1F-9BE8-4635-B633-04EC8FB624B7}" dt="2021-09-28T16:32:17.686" v="62"/>
        <pc:sldMkLst>
          <pc:docMk/>
          <pc:sldMk cId="0" sldId="347"/>
        </pc:sldMkLst>
      </pc:sldChg>
      <pc:sldChg chg="del">
        <pc:chgData name="tatjana89@bk.ru" userId="" providerId="" clId="Web-{D6E69D1F-9BE8-4635-B633-04EC8FB624B7}" dt="2021-09-28T16:32:59.484" v="72"/>
        <pc:sldMkLst>
          <pc:docMk/>
          <pc:sldMk cId="0" sldId="348"/>
        </pc:sldMkLst>
      </pc:sldChg>
      <pc:sldChg chg="add del">
        <pc:chgData name="tatjana89@bk.ru" userId="" providerId="" clId="Web-{D6E69D1F-9BE8-4635-B633-04EC8FB624B7}" dt="2021-09-28T16:32:52.781" v="71"/>
        <pc:sldMkLst>
          <pc:docMk/>
          <pc:sldMk cId="0" sldId="350"/>
        </pc:sldMkLst>
      </pc:sldChg>
      <pc:sldChg chg="del">
        <pc:chgData name="tatjana89@bk.ru" userId="" providerId="" clId="Web-{D6E69D1F-9BE8-4635-B633-04EC8FB624B7}" dt="2021-09-28T16:33:05.984" v="73"/>
        <pc:sldMkLst>
          <pc:docMk/>
          <pc:sldMk cId="0" sldId="351"/>
        </pc:sldMkLst>
      </pc:sldChg>
      <pc:sldChg chg="del">
        <pc:chgData name="tatjana89@bk.ru" userId="" providerId="" clId="Web-{D6E69D1F-9BE8-4635-B633-04EC8FB624B7}" dt="2021-09-28T16:31:46.482" v="54"/>
        <pc:sldMkLst>
          <pc:docMk/>
          <pc:sldMk cId="0" sldId="353"/>
        </pc:sldMkLst>
      </pc:sldChg>
      <pc:sldChg chg="del">
        <pc:chgData name="tatjana89@bk.ru" userId="" providerId="" clId="Web-{D6E69D1F-9BE8-4635-B633-04EC8FB624B7}" dt="2021-09-28T16:31:43.357" v="53"/>
        <pc:sldMkLst>
          <pc:docMk/>
          <pc:sldMk cId="0" sldId="354"/>
        </pc:sldMkLst>
      </pc:sldChg>
      <pc:sldChg chg="del">
        <pc:chgData name="tatjana89@bk.ru" userId="" providerId="" clId="Web-{D6E69D1F-9BE8-4635-B633-04EC8FB624B7}" dt="2021-09-28T16:32:01.530" v="58"/>
        <pc:sldMkLst>
          <pc:docMk/>
          <pc:sldMk cId="0" sldId="355"/>
        </pc:sldMkLst>
      </pc:sldChg>
      <pc:sldChg chg="del">
        <pc:chgData name="tatjana89@bk.ru" userId="" providerId="" clId="Web-{D6E69D1F-9BE8-4635-B633-04EC8FB624B7}" dt="2021-09-28T16:32:26.030" v="64"/>
        <pc:sldMkLst>
          <pc:docMk/>
          <pc:sldMk cId="0" sldId="356"/>
        </pc:sldMkLst>
      </pc:sldChg>
      <pc:sldChg chg="del">
        <pc:chgData name="tatjana89@bk.ru" userId="" providerId="" clId="Web-{D6E69D1F-9BE8-4635-B633-04EC8FB624B7}" dt="2021-09-28T16:32:35.577" v="67"/>
        <pc:sldMkLst>
          <pc:docMk/>
          <pc:sldMk cId="0" sldId="357"/>
        </pc:sldMkLst>
      </pc:sldChg>
      <pc:sldChg chg="del">
        <pc:chgData name="tatjana89@bk.ru" userId="" providerId="" clId="Web-{D6E69D1F-9BE8-4635-B633-04EC8FB624B7}" dt="2021-09-28T16:32:32.702" v="66"/>
        <pc:sldMkLst>
          <pc:docMk/>
          <pc:sldMk cId="0" sldId="358"/>
        </pc:sldMkLst>
      </pc:sldChg>
      <pc:sldChg chg="del">
        <pc:chgData name="tatjana89@bk.ru" userId="" providerId="" clId="Web-{D6E69D1F-9BE8-4635-B633-04EC8FB624B7}" dt="2021-09-28T16:31:11.669" v="49"/>
        <pc:sldMkLst>
          <pc:docMk/>
          <pc:sldMk cId="0" sldId="369"/>
        </pc:sldMkLst>
      </pc:sldChg>
      <pc:sldChg chg="modSp">
        <pc:chgData name="tatjana89@bk.ru" userId="" providerId="" clId="Web-{D6E69D1F-9BE8-4635-B633-04EC8FB624B7}" dt="2021-09-28T16:04:29.022" v="5"/>
        <pc:sldMkLst>
          <pc:docMk/>
          <pc:sldMk cId="0" sldId="373"/>
        </pc:sldMkLst>
        <pc:graphicFrameChg chg="mod modGraphic">
          <ac:chgData name="tatjana89@bk.ru" userId="" providerId="" clId="Web-{D6E69D1F-9BE8-4635-B633-04EC8FB624B7}" dt="2021-09-28T16:04:29.022" v="5"/>
          <ac:graphicFrameMkLst>
            <pc:docMk/>
            <pc:sldMk cId="0" sldId="373"/>
            <ac:graphicFrameMk id="4" creationId="{00000000-0000-0000-0000-000000000000}"/>
          </ac:graphicFrameMkLst>
        </pc:graphicFrameChg>
      </pc:sldChg>
      <pc:sldChg chg="modSp">
        <pc:chgData name="tatjana89@bk.ru" userId="" providerId="" clId="Web-{D6E69D1F-9BE8-4635-B633-04EC8FB624B7}" dt="2021-09-28T16:26:39.241" v="48" actId="1076"/>
        <pc:sldMkLst>
          <pc:docMk/>
          <pc:sldMk cId="0" sldId="379"/>
        </pc:sldMkLst>
        <pc:spChg chg="mod">
          <ac:chgData name="tatjana89@bk.ru" userId="" providerId="" clId="Web-{D6E69D1F-9BE8-4635-B633-04EC8FB624B7}" dt="2021-09-28T16:22:53.611" v="47" actId="1076"/>
          <ac:spMkLst>
            <pc:docMk/>
            <pc:sldMk cId="0" sldId="379"/>
            <ac:spMk id="3" creationId="{00000000-0000-0000-0000-000000000000}"/>
          </ac:spMkLst>
        </pc:spChg>
        <pc:spChg chg="mod">
          <ac:chgData name="tatjana89@bk.ru" userId="" providerId="" clId="Web-{D6E69D1F-9BE8-4635-B633-04EC8FB624B7}" dt="2021-09-28T16:26:39.241" v="48" actId="1076"/>
          <ac:spMkLst>
            <pc:docMk/>
            <pc:sldMk cId="0" sldId="379"/>
            <ac:spMk id="9" creationId="{00000000-0000-0000-0000-000000000000}"/>
          </ac:spMkLst>
        </pc:spChg>
      </pc:sldChg>
      <pc:sldChg chg="addSp modSp">
        <pc:chgData name="tatjana89@bk.ru" userId="" providerId="" clId="Web-{D6E69D1F-9BE8-4635-B633-04EC8FB624B7}" dt="2021-09-28T16:43:29.202" v="162"/>
        <pc:sldMkLst>
          <pc:docMk/>
          <pc:sldMk cId="0" sldId="380"/>
        </pc:sldMkLst>
        <pc:spChg chg="add mod">
          <ac:chgData name="tatjana89@bk.ru" userId="" providerId="" clId="Web-{D6E69D1F-9BE8-4635-B633-04EC8FB624B7}" dt="2021-09-28T16:43:29.202" v="162"/>
          <ac:spMkLst>
            <pc:docMk/>
            <pc:sldMk cId="0" sldId="380"/>
            <ac:spMk id="4" creationId="{973AD365-DDD2-4A6F-9EDB-7B45F04C53DB}"/>
          </ac:spMkLst>
        </pc:spChg>
      </pc:sldChg>
      <pc:sldChg chg="addSp delSp modSp new">
        <pc:chgData name="tatjana89@bk.ru" userId="" providerId="" clId="Web-{D6E69D1F-9BE8-4635-B633-04EC8FB624B7}" dt="2021-09-28T16:22:17.078" v="43"/>
        <pc:sldMkLst>
          <pc:docMk/>
          <pc:sldMk cId="1770267521" sldId="381"/>
        </pc:sldMkLst>
        <pc:spChg chg="add del mod">
          <ac:chgData name="tatjana89@bk.ru" userId="" providerId="" clId="Web-{D6E69D1F-9BE8-4635-B633-04EC8FB624B7}" dt="2021-09-28T16:21:57.484" v="39"/>
          <ac:spMkLst>
            <pc:docMk/>
            <pc:sldMk cId="1770267521" sldId="381"/>
            <ac:spMk id="3" creationId="{482F9904-1440-4041-B466-88997C74B03B}"/>
          </ac:spMkLst>
        </pc:spChg>
        <pc:spChg chg="add del mod">
          <ac:chgData name="tatjana89@bk.ru" userId="" providerId="" clId="Web-{D6E69D1F-9BE8-4635-B633-04EC8FB624B7}" dt="2021-09-28T16:22:17.078" v="43"/>
          <ac:spMkLst>
            <pc:docMk/>
            <pc:sldMk cId="1770267521" sldId="381"/>
            <ac:spMk id="6" creationId="{6C1EBC19-D1A2-4CF4-9B92-9B52F0162FF5}"/>
          </ac:spMkLst>
        </pc:spChg>
        <pc:spChg chg="add del mod">
          <ac:chgData name="tatjana89@bk.ru" userId="" providerId="" clId="Web-{D6E69D1F-9BE8-4635-B633-04EC8FB624B7}" dt="2021-09-28T16:21:57.484" v="39"/>
          <ac:spMkLst>
            <pc:docMk/>
            <pc:sldMk cId="1770267521" sldId="381"/>
            <ac:spMk id="8" creationId="{949E9EDD-B15C-4A23-A3B2-D82B87001337}"/>
          </ac:spMkLst>
        </pc:spChg>
        <pc:picChg chg="add mod">
          <ac:chgData name="tatjana89@bk.ru" userId="" providerId="" clId="Web-{D6E69D1F-9BE8-4635-B633-04EC8FB624B7}" dt="2021-09-28T16:20:06.044" v="26" actId="1076"/>
          <ac:picMkLst>
            <pc:docMk/>
            <pc:sldMk cId="1770267521" sldId="381"/>
            <ac:picMk id="4" creationId="{21DCFF87-EBFD-4616-A659-6AAA940E8E9E}"/>
          </ac:picMkLst>
        </pc:picChg>
        <pc:picChg chg="add mod">
          <ac:chgData name="tatjana89@bk.ru" userId="" providerId="" clId="Web-{D6E69D1F-9BE8-4635-B633-04EC8FB624B7}" dt="2021-09-28T16:19:05.715" v="23" actId="14100"/>
          <ac:picMkLst>
            <pc:docMk/>
            <pc:sldMk cId="1770267521" sldId="381"/>
            <ac:picMk id="5" creationId="{082EE1F2-1926-42C3-B644-8FDFB2479B96}"/>
          </ac:picMkLst>
        </pc:picChg>
      </pc:sldChg>
      <pc:sldChg chg="addSp delSp modSp new mod ord modClrScheme chgLayout">
        <pc:chgData name="tatjana89@bk.ru" userId="" providerId="" clId="Web-{D6E69D1F-9BE8-4635-B633-04EC8FB624B7}" dt="2021-09-28T16:44:31.376" v="168" actId="14100"/>
        <pc:sldMkLst>
          <pc:docMk/>
          <pc:sldMk cId="2935812578" sldId="382"/>
        </pc:sldMkLst>
        <pc:spChg chg="del">
          <ac:chgData name="tatjana89@bk.ru" userId="" providerId="" clId="Web-{D6E69D1F-9BE8-4635-B633-04EC8FB624B7}" dt="2021-09-28T16:34:19.533" v="75"/>
          <ac:spMkLst>
            <pc:docMk/>
            <pc:sldMk cId="2935812578" sldId="382"/>
            <ac:spMk id="2" creationId="{2D5034DD-D6B7-48BE-BC4D-BA5FE5143B05}"/>
          </ac:spMkLst>
        </pc:spChg>
        <pc:spChg chg="mod ord">
          <ac:chgData name="tatjana89@bk.ru" userId="" providerId="" clId="Web-{D6E69D1F-9BE8-4635-B633-04EC8FB624B7}" dt="2021-09-28T16:34:19.533" v="75"/>
          <ac:spMkLst>
            <pc:docMk/>
            <pc:sldMk cId="2935812578" sldId="382"/>
            <ac:spMk id="3" creationId="{8031528A-44F2-41A0-BEA3-87DBC4436947}"/>
          </ac:spMkLst>
        </pc:spChg>
        <pc:spChg chg="mod ord">
          <ac:chgData name="tatjana89@bk.ru" userId="" providerId="" clId="Web-{D6E69D1F-9BE8-4635-B633-04EC8FB624B7}" dt="2021-09-28T16:43:37.968" v="163" actId="20577"/>
          <ac:spMkLst>
            <pc:docMk/>
            <pc:sldMk cId="2935812578" sldId="382"/>
            <ac:spMk id="4" creationId="{FC247500-77CC-48B3-A2F8-E4BBEDE6DF18}"/>
          </ac:spMkLst>
        </pc:spChg>
        <pc:spChg chg="del">
          <ac:chgData name="tatjana89@bk.ru" userId="" providerId="" clId="Web-{D6E69D1F-9BE8-4635-B633-04EC8FB624B7}" dt="2021-09-28T16:34:19.533" v="75"/>
          <ac:spMkLst>
            <pc:docMk/>
            <pc:sldMk cId="2935812578" sldId="382"/>
            <ac:spMk id="5" creationId="{CA8BB9E5-FE2E-4A10-9E90-2671C3175204}"/>
          </ac:spMkLst>
        </pc:spChg>
        <pc:spChg chg="del">
          <ac:chgData name="tatjana89@bk.ru" userId="" providerId="" clId="Web-{D6E69D1F-9BE8-4635-B633-04EC8FB624B7}" dt="2021-09-28T16:34:19.533" v="75"/>
          <ac:spMkLst>
            <pc:docMk/>
            <pc:sldMk cId="2935812578" sldId="382"/>
            <ac:spMk id="6" creationId="{57D03353-91CC-4483-B0E4-34E2C1B5D94A}"/>
          </ac:spMkLst>
        </pc:spChg>
        <pc:spChg chg="del">
          <ac:chgData name="tatjana89@bk.ru" userId="" providerId="" clId="Web-{D6E69D1F-9BE8-4635-B633-04EC8FB624B7}" dt="2021-09-28T16:34:19.533" v="75"/>
          <ac:spMkLst>
            <pc:docMk/>
            <pc:sldMk cId="2935812578" sldId="382"/>
            <ac:spMk id="7" creationId="{9CB821E2-10CB-4B41-833B-3F1FBE1EEC87}"/>
          </ac:spMkLst>
        </pc:spChg>
        <pc:spChg chg="add del mod ord">
          <ac:chgData name="tatjana89@bk.ru" userId="" providerId="" clId="Web-{D6E69D1F-9BE8-4635-B633-04EC8FB624B7}" dt="2021-09-28T16:44:15.891" v="166"/>
          <ac:spMkLst>
            <pc:docMk/>
            <pc:sldMk cId="2935812578" sldId="382"/>
            <ac:spMk id="8" creationId="{6C37629D-BFBD-4757-BB5A-4EB9F88D7BDE}"/>
          </ac:spMkLst>
        </pc:spChg>
        <pc:spChg chg="add mod ord">
          <ac:chgData name="tatjana89@bk.ru" userId="" providerId="" clId="Web-{D6E69D1F-9BE8-4635-B633-04EC8FB624B7}" dt="2021-09-28T16:44:24.469" v="167" actId="14100"/>
          <ac:spMkLst>
            <pc:docMk/>
            <pc:sldMk cId="2935812578" sldId="382"/>
            <ac:spMk id="9" creationId="{C1B46FAF-25FE-408D-881D-91F42717984E}"/>
          </ac:spMkLst>
        </pc:spChg>
        <pc:spChg chg="add mod">
          <ac:chgData name="tatjana89@bk.ru" userId="" providerId="" clId="Web-{D6E69D1F-9BE8-4635-B633-04EC8FB624B7}" dt="2021-09-28T16:43:54.328" v="164" actId="1076"/>
          <ac:spMkLst>
            <pc:docMk/>
            <pc:sldMk cId="2935812578" sldId="382"/>
            <ac:spMk id="10" creationId="{BD277FE2-3D9E-4012-8645-309086990403}"/>
          </ac:spMkLst>
        </pc:spChg>
        <pc:spChg chg="add del mod">
          <ac:chgData name="tatjana89@bk.ru" userId="" providerId="" clId="Web-{D6E69D1F-9BE8-4635-B633-04EC8FB624B7}" dt="2021-09-28T16:44:08.516" v="165"/>
          <ac:spMkLst>
            <pc:docMk/>
            <pc:sldMk cId="2935812578" sldId="382"/>
            <ac:spMk id="11" creationId="{276ED716-6A4D-4FD0-AEBB-EC41E42E7424}"/>
          </ac:spMkLst>
        </pc:spChg>
        <pc:spChg chg="add mod">
          <ac:chgData name="tatjana89@bk.ru" userId="" providerId="" clId="Web-{D6E69D1F-9BE8-4635-B633-04EC8FB624B7}" dt="2021-09-28T16:44:31.376" v="168" actId="14100"/>
          <ac:spMkLst>
            <pc:docMk/>
            <pc:sldMk cId="2935812578" sldId="382"/>
            <ac:spMk id="13" creationId="{7151F3C9-713D-4574-9021-F07E6C693548}"/>
          </ac:spMkLst>
        </pc:spChg>
      </pc:sldChg>
      <pc:sldChg chg="addSp modSp new">
        <pc:chgData name="tatjana89@bk.ru" userId="" providerId="" clId="Web-{D6E69D1F-9BE8-4635-B633-04EC8FB624B7}" dt="2021-09-28T16:48:31.225" v="192" actId="20577"/>
        <pc:sldMkLst>
          <pc:docMk/>
          <pc:sldMk cId="4250968847" sldId="383"/>
        </pc:sldMkLst>
        <pc:spChg chg="mod">
          <ac:chgData name="tatjana89@bk.ru" userId="" providerId="" clId="Web-{D6E69D1F-9BE8-4635-B633-04EC8FB624B7}" dt="2021-09-28T16:45:27.564" v="171" actId="14100"/>
          <ac:spMkLst>
            <pc:docMk/>
            <pc:sldMk cId="4250968847" sldId="383"/>
            <ac:spMk id="3" creationId="{D3845812-3C50-4B9F-BB9B-2E6E84DB861A}"/>
          </ac:spMkLst>
        </pc:spChg>
        <pc:spChg chg="add mod">
          <ac:chgData name="tatjana89@bk.ru" userId="" providerId="" clId="Web-{D6E69D1F-9BE8-4635-B633-04EC8FB624B7}" dt="2021-09-28T16:48:31.225" v="192" actId="20577"/>
          <ac:spMkLst>
            <pc:docMk/>
            <pc:sldMk cId="4250968847" sldId="383"/>
            <ac:spMk id="4" creationId="{07A7D58C-C59F-4709-A861-51275EBA713F}"/>
          </ac:spMkLst>
        </pc:spChg>
      </pc:sldChg>
      <pc:sldChg chg="addSp modSp new">
        <pc:chgData name="tatjana89@bk.ru" userId="" providerId="" clId="Web-{D6E69D1F-9BE8-4635-B633-04EC8FB624B7}" dt="2021-09-28T16:58:02.973" v="264" actId="20577"/>
        <pc:sldMkLst>
          <pc:docMk/>
          <pc:sldMk cId="2045192476" sldId="384"/>
        </pc:sldMkLst>
        <pc:spChg chg="mod">
          <ac:chgData name="tatjana89@bk.ru" userId="" providerId="" clId="Web-{D6E69D1F-9BE8-4635-B633-04EC8FB624B7}" dt="2021-09-28T16:49:52.399" v="225" actId="20577"/>
          <ac:spMkLst>
            <pc:docMk/>
            <pc:sldMk cId="2045192476" sldId="384"/>
            <ac:spMk id="3" creationId="{984BC3DF-DBFF-4AE1-8674-4563B832AD52}"/>
          </ac:spMkLst>
        </pc:spChg>
        <pc:spChg chg="add mod">
          <ac:chgData name="tatjana89@bk.ru" userId="" providerId="" clId="Web-{D6E69D1F-9BE8-4635-B633-04EC8FB624B7}" dt="2021-09-28T16:58:02.973" v="264" actId="20577"/>
          <ac:spMkLst>
            <pc:docMk/>
            <pc:sldMk cId="2045192476" sldId="384"/>
            <ac:spMk id="4" creationId="{81B3C888-56B8-4752-95FA-821365E55F88}"/>
          </ac:spMkLst>
        </pc:spChg>
      </pc:sldChg>
      <pc:sldChg chg="addSp modSp new">
        <pc:chgData name="tatjana89@bk.ru" userId="" providerId="" clId="Web-{D6E69D1F-9BE8-4635-B633-04EC8FB624B7}" dt="2021-09-28T17:02:10.885" v="308" actId="14100"/>
        <pc:sldMkLst>
          <pc:docMk/>
          <pc:sldMk cId="171815240" sldId="385"/>
        </pc:sldMkLst>
        <pc:spChg chg="mod">
          <ac:chgData name="tatjana89@bk.ru" userId="" providerId="" clId="Web-{D6E69D1F-9BE8-4635-B633-04EC8FB624B7}" dt="2021-09-28T17:01:09.633" v="302" actId="20577"/>
          <ac:spMkLst>
            <pc:docMk/>
            <pc:sldMk cId="171815240" sldId="385"/>
            <ac:spMk id="3" creationId="{3393FBBB-9FFB-4C14-AF9F-4B143F5A22F5}"/>
          </ac:spMkLst>
        </pc:spChg>
        <pc:spChg chg="add mod">
          <ac:chgData name="tatjana89@bk.ru" userId="" providerId="" clId="Web-{D6E69D1F-9BE8-4635-B633-04EC8FB624B7}" dt="2021-09-28T17:02:10.885" v="308" actId="14100"/>
          <ac:spMkLst>
            <pc:docMk/>
            <pc:sldMk cId="171815240" sldId="385"/>
            <ac:spMk id="4" creationId="{E9B74D64-1D84-4CAF-B88F-877E62DB190A}"/>
          </ac:spMkLst>
        </pc:spChg>
      </pc:sldChg>
    </pc:docChg>
  </pc:docChgLst>
  <pc:docChgLst>
    <pc:chgData name="tatjana89@bk.ru" userId="2sdYVEpsvuj7lEX7ydxydrVX74be19SPsyvqJcc3BmE=" providerId="None" clId="Web-{D6E69D1F-9BE8-4635-B633-04EC8FB624B7}"/>
    <pc:docChg chg="modSld">
      <pc:chgData name="tatjana89@bk.ru" userId="2sdYVEpsvuj7lEX7ydxydrVX74be19SPsyvqJcc3BmE=" providerId="None" clId="Web-{D6E69D1F-9BE8-4635-B633-04EC8FB624B7}" dt="2021-09-28T15:13:47.212" v="9"/>
      <pc:docMkLst>
        <pc:docMk/>
      </pc:docMkLst>
      <pc:sldChg chg="modSp">
        <pc:chgData name="tatjana89@bk.ru" userId="2sdYVEpsvuj7lEX7ydxydrVX74be19SPsyvqJcc3BmE=" providerId="None" clId="Web-{D6E69D1F-9BE8-4635-B633-04EC8FB624B7}" dt="2021-09-28T14:46:37.860" v="2" actId="20577"/>
        <pc:sldMkLst>
          <pc:docMk/>
          <pc:sldMk cId="0" sldId="367"/>
        </pc:sldMkLst>
        <pc:spChg chg="mod">
          <ac:chgData name="tatjana89@bk.ru" userId="2sdYVEpsvuj7lEX7ydxydrVX74be19SPsyvqJcc3BmE=" providerId="None" clId="Web-{D6E69D1F-9BE8-4635-B633-04EC8FB624B7}" dt="2021-09-28T14:46:37.860" v="2" actId="20577"/>
          <ac:spMkLst>
            <pc:docMk/>
            <pc:sldMk cId="0" sldId="367"/>
            <ac:spMk id="9" creationId="{00000000-0000-0000-0000-000000000000}"/>
          </ac:spMkLst>
        </pc:spChg>
      </pc:sldChg>
      <pc:sldChg chg="modSp">
        <pc:chgData name="tatjana89@bk.ru" userId="2sdYVEpsvuj7lEX7ydxydrVX74be19SPsyvqJcc3BmE=" providerId="None" clId="Web-{D6E69D1F-9BE8-4635-B633-04EC8FB624B7}" dt="2021-09-28T15:09:31.208" v="5" actId="20577"/>
        <pc:sldMkLst>
          <pc:docMk/>
          <pc:sldMk cId="0" sldId="376"/>
        </pc:sldMkLst>
        <pc:spChg chg="mod">
          <ac:chgData name="tatjana89@bk.ru" userId="2sdYVEpsvuj7lEX7ydxydrVX74be19SPsyvqJcc3BmE=" providerId="None" clId="Web-{D6E69D1F-9BE8-4635-B633-04EC8FB624B7}" dt="2021-09-28T15:09:31.208" v="5" actId="20577"/>
          <ac:spMkLst>
            <pc:docMk/>
            <pc:sldMk cId="0" sldId="376"/>
            <ac:spMk id="13" creationId="{00000000-0000-0000-0000-000000000000}"/>
          </ac:spMkLst>
        </pc:spChg>
      </pc:sldChg>
      <pc:sldChg chg="delSp modSp">
        <pc:chgData name="tatjana89@bk.ru" userId="2sdYVEpsvuj7lEX7ydxydrVX74be19SPsyvqJcc3BmE=" providerId="None" clId="Web-{D6E69D1F-9BE8-4635-B633-04EC8FB624B7}" dt="2021-09-28T15:13:47.212" v="9"/>
        <pc:sldMkLst>
          <pc:docMk/>
          <pc:sldMk cId="0" sldId="377"/>
        </pc:sldMkLst>
        <pc:spChg chg="del">
          <ac:chgData name="tatjana89@bk.ru" userId="2sdYVEpsvuj7lEX7ydxydrVX74be19SPsyvqJcc3BmE=" providerId="None" clId="Web-{D6E69D1F-9BE8-4635-B633-04EC8FB624B7}" dt="2021-09-28T15:13:47.212" v="9"/>
          <ac:spMkLst>
            <pc:docMk/>
            <pc:sldMk cId="0" sldId="377"/>
            <ac:spMk id="17" creationId="{00000000-0000-0000-0000-000000000000}"/>
          </ac:spMkLst>
        </pc:spChg>
        <pc:spChg chg="del mod">
          <ac:chgData name="tatjana89@bk.ru" userId="2sdYVEpsvuj7lEX7ydxydrVX74be19SPsyvqJcc3BmE=" providerId="None" clId="Web-{D6E69D1F-9BE8-4635-B633-04EC8FB624B7}" dt="2021-09-28T15:13:37.618" v="8"/>
          <ac:spMkLst>
            <pc:docMk/>
            <pc:sldMk cId="0" sldId="377"/>
            <ac:spMk id="18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0-11T18:33:56.289" idx="17">
    <p:pos x="5417" y="858"/>
    <p:text>Такой порядок?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0-11T18:42:00.322" idx="19">
    <p:pos x="7482" y="999"/>
    <p:text>любого добавить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909FB-7E9C-4802-81CD-174599F3E424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629EDAD-0639-4A4E-886A-ACC2A33DD904}">
      <dgm:prSet phldrT="[Текст]" custT="1"/>
      <dgm:spPr/>
      <dgm:t>
        <a:bodyPr/>
        <a:lstStyle/>
        <a:p>
          <a:r>
            <a:rPr lang="ru-RU" sz="2400" b="1" dirty="0"/>
            <a:t>Раздел 1</a:t>
          </a:r>
          <a:endParaRPr lang="ru-RU" sz="2400" dirty="0"/>
        </a:p>
      </dgm:t>
    </dgm:pt>
    <dgm:pt modelId="{DF4DF919-477B-4FA5-9919-78EFCF69D57D}" type="parTrans" cxnId="{22A1ED3C-06F4-45BF-8272-7788E0AFB718}">
      <dgm:prSet/>
      <dgm:spPr/>
      <dgm:t>
        <a:bodyPr/>
        <a:lstStyle/>
        <a:p>
          <a:endParaRPr lang="ru-RU"/>
        </a:p>
      </dgm:t>
    </dgm:pt>
    <dgm:pt modelId="{5CE69E67-9596-4256-A537-AC915410A920}" type="sibTrans" cxnId="{22A1ED3C-06F4-45BF-8272-7788E0AFB718}">
      <dgm:prSet/>
      <dgm:spPr/>
      <dgm:t>
        <a:bodyPr/>
        <a:lstStyle/>
        <a:p>
          <a:endParaRPr lang="ru-RU"/>
        </a:p>
      </dgm:t>
    </dgm:pt>
    <dgm:pt modelId="{BE0C4698-DBA4-4FD1-BD9E-42F7B9AD34CE}">
      <dgm:prSet phldrT="[Текст]" custT="1"/>
      <dgm:spPr/>
      <dgm:t>
        <a:bodyPr/>
        <a:lstStyle/>
        <a:p>
          <a:r>
            <a:rPr lang="ru-RU" sz="1800" b="0" i="0" dirty="0">
              <a:solidFill>
                <a:schemeClr val="bg2">
                  <a:lumMod val="25000"/>
                </a:schemeClr>
              </a:solidFill>
            </a:rPr>
            <a:t>Численность и начисленная заработная плата работников списочного состава </a:t>
          </a:r>
          <a:r>
            <a:rPr lang="ru-RU" sz="1800" b="0" i="0" dirty="0">
              <a:solidFill>
                <a:schemeClr val="tx1">
                  <a:lumMod val="65000"/>
                  <a:lumOff val="35000"/>
                </a:schemeClr>
              </a:solidFill>
            </a:rPr>
            <a:t>по полу за октябрь </a:t>
          </a:r>
          <a:r>
            <a:rPr lang="ru-RU" sz="1800" b="0" i="0" dirty="0" smtClean="0">
              <a:solidFill>
                <a:schemeClr val="tx1">
                  <a:lumMod val="65000"/>
                  <a:lumOff val="35000"/>
                </a:schemeClr>
              </a:solidFill>
            </a:rPr>
            <a:t>2023 </a:t>
          </a:r>
          <a:r>
            <a:rPr lang="ru-RU" sz="1800" b="0" i="0" dirty="0">
              <a:solidFill>
                <a:schemeClr val="tx1">
                  <a:lumMod val="65000"/>
                  <a:lumOff val="35000"/>
                </a:schemeClr>
              </a:solidFill>
            </a:rPr>
            <a:t>года</a:t>
          </a:r>
          <a:endParaRPr lang="ru-RU" sz="18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217E31B-ED82-4D9F-BBCC-5144D236BD55}" type="parTrans" cxnId="{DD2B8FEA-DE5B-4BD5-9DCF-35997D9FC1F1}">
      <dgm:prSet/>
      <dgm:spPr/>
      <dgm:t>
        <a:bodyPr/>
        <a:lstStyle/>
        <a:p>
          <a:endParaRPr lang="ru-RU"/>
        </a:p>
      </dgm:t>
    </dgm:pt>
    <dgm:pt modelId="{8FEE4E01-3870-4021-8B7A-E997680957D6}" type="sibTrans" cxnId="{DD2B8FEA-DE5B-4BD5-9DCF-35997D9FC1F1}">
      <dgm:prSet/>
      <dgm:spPr/>
      <dgm:t>
        <a:bodyPr/>
        <a:lstStyle/>
        <a:p>
          <a:endParaRPr lang="ru-RU"/>
        </a:p>
      </dgm:t>
    </dgm:pt>
    <dgm:pt modelId="{150F5E8A-E4F0-4235-993C-21F41C43CDB3}">
      <dgm:prSet phldrT="[Текст]" custT="1"/>
      <dgm:spPr/>
      <dgm:t>
        <a:bodyPr/>
        <a:lstStyle/>
        <a:p>
          <a:r>
            <a:rPr lang="ru-RU" sz="2400" b="1" dirty="0"/>
            <a:t>Раздел 2</a:t>
          </a:r>
          <a:endParaRPr lang="ru-RU" sz="2400" dirty="0"/>
        </a:p>
      </dgm:t>
    </dgm:pt>
    <dgm:pt modelId="{BBE03628-FCAD-4F03-9FE6-3BF7369D18DF}" type="parTrans" cxnId="{2820E606-A567-4A74-9D07-D861F806D50F}">
      <dgm:prSet/>
      <dgm:spPr/>
      <dgm:t>
        <a:bodyPr/>
        <a:lstStyle/>
        <a:p>
          <a:endParaRPr lang="ru-RU"/>
        </a:p>
      </dgm:t>
    </dgm:pt>
    <dgm:pt modelId="{C809CDE8-771C-498C-B811-8140E394E846}" type="sibTrans" cxnId="{2820E606-A567-4A74-9D07-D861F806D50F}">
      <dgm:prSet/>
      <dgm:spPr/>
      <dgm:t>
        <a:bodyPr/>
        <a:lstStyle/>
        <a:p>
          <a:endParaRPr lang="ru-RU"/>
        </a:p>
      </dgm:t>
    </dgm:pt>
    <dgm:pt modelId="{E098D60B-C7C2-4F86-B84C-F647BDDE47C2}">
      <dgm:prSet phldrT="[Текст]" custT="1"/>
      <dgm:spPr/>
      <dgm:t>
        <a:bodyPr/>
        <a:lstStyle/>
        <a:p>
          <a:r>
            <a:rPr lang="ru-RU" sz="1800" b="0" i="0" dirty="0">
              <a:solidFill>
                <a:schemeClr val="bg2">
                  <a:lumMod val="25000"/>
                </a:schemeClr>
              </a:solidFill>
            </a:rPr>
            <a:t>Данные по отдельным работникам, полностью отработавшим октябрь </a:t>
          </a:r>
          <a:r>
            <a:rPr lang="ru-RU" sz="1800" b="0" i="0" dirty="0" smtClean="0">
              <a:solidFill>
                <a:schemeClr val="bg2">
                  <a:lumMod val="25000"/>
                </a:schemeClr>
              </a:solidFill>
            </a:rPr>
            <a:t>2023 </a:t>
          </a:r>
          <a:r>
            <a:rPr lang="ru-RU" sz="1800" b="0" i="0" dirty="0">
              <a:solidFill>
                <a:schemeClr val="bg2">
                  <a:lumMod val="25000"/>
                </a:schemeClr>
              </a:solidFill>
            </a:rPr>
            <a:t>года</a:t>
          </a:r>
          <a:endParaRPr lang="ru-RU" sz="1800" dirty="0">
            <a:solidFill>
              <a:schemeClr val="bg2">
                <a:lumMod val="25000"/>
              </a:schemeClr>
            </a:solidFill>
          </a:endParaRPr>
        </a:p>
      </dgm:t>
    </dgm:pt>
    <dgm:pt modelId="{F6BA36BA-74E0-4275-9BF5-7776B06385F7}" type="parTrans" cxnId="{AF341784-B652-4FD4-BC31-98AB603B8653}">
      <dgm:prSet/>
      <dgm:spPr/>
      <dgm:t>
        <a:bodyPr/>
        <a:lstStyle/>
        <a:p>
          <a:endParaRPr lang="ru-RU"/>
        </a:p>
      </dgm:t>
    </dgm:pt>
    <dgm:pt modelId="{E1E423BE-3CEB-42FD-A3EC-6035063AB828}" type="sibTrans" cxnId="{AF341784-B652-4FD4-BC31-98AB603B8653}">
      <dgm:prSet/>
      <dgm:spPr/>
      <dgm:t>
        <a:bodyPr/>
        <a:lstStyle/>
        <a:p>
          <a:endParaRPr lang="ru-RU"/>
        </a:p>
      </dgm:t>
    </dgm:pt>
    <dgm:pt modelId="{8C8EA5A6-452E-4C50-97F5-79B5E8D7862F}">
      <dgm:prSet phldrT="[Текст]" custT="1"/>
      <dgm:spPr/>
      <dgm:t>
        <a:bodyPr/>
        <a:lstStyle/>
        <a:p>
          <a:r>
            <a:rPr lang="ru-RU" sz="2400" b="1" dirty="0"/>
            <a:t>Раздел 3</a:t>
          </a:r>
          <a:endParaRPr lang="ru-RU" sz="2400" dirty="0"/>
        </a:p>
      </dgm:t>
    </dgm:pt>
    <dgm:pt modelId="{87782A04-07BD-4DA1-AE5D-16CA42910EE1}" type="parTrans" cxnId="{BAC7B3C1-AFB5-44D4-A3B5-94D3F2378A6D}">
      <dgm:prSet/>
      <dgm:spPr/>
      <dgm:t>
        <a:bodyPr/>
        <a:lstStyle/>
        <a:p>
          <a:endParaRPr lang="ru-RU"/>
        </a:p>
      </dgm:t>
    </dgm:pt>
    <dgm:pt modelId="{F462BB1F-AA1A-41D1-9D47-7594F6E915C8}" type="sibTrans" cxnId="{BAC7B3C1-AFB5-44D4-A3B5-94D3F2378A6D}">
      <dgm:prSet/>
      <dgm:spPr/>
      <dgm:t>
        <a:bodyPr/>
        <a:lstStyle/>
        <a:p>
          <a:endParaRPr lang="ru-RU"/>
        </a:p>
      </dgm:t>
    </dgm:pt>
    <dgm:pt modelId="{CA3A8F25-E5E3-4237-9F70-7C57280822E0}">
      <dgm:prSet phldrT="[Текст]" custT="1"/>
      <dgm:spPr/>
      <dgm:t>
        <a:bodyPr/>
        <a:lstStyle/>
        <a:p>
          <a:r>
            <a:rPr lang="ru-RU" sz="1800" dirty="0">
              <a:solidFill>
                <a:schemeClr val="bg2">
                  <a:lumMod val="25000"/>
                </a:schemeClr>
              </a:solidFill>
            </a:rPr>
            <a:t>Справочно</a:t>
          </a:r>
        </a:p>
      </dgm:t>
    </dgm:pt>
    <dgm:pt modelId="{844B831A-D56C-4DBE-8225-F0D555788B9B}" type="parTrans" cxnId="{25164E04-091A-4EBF-9344-FF1AA67BCD1B}">
      <dgm:prSet/>
      <dgm:spPr/>
      <dgm:t>
        <a:bodyPr/>
        <a:lstStyle/>
        <a:p>
          <a:endParaRPr lang="ru-RU"/>
        </a:p>
      </dgm:t>
    </dgm:pt>
    <dgm:pt modelId="{A46F1976-2B89-4F4D-AFEF-DC715AA2B309}" type="sibTrans" cxnId="{25164E04-091A-4EBF-9344-FF1AA67BCD1B}">
      <dgm:prSet/>
      <dgm:spPr/>
      <dgm:t>
        <a:bodyPr/>
        <a:lstStyle/>
        <a:p>
          <a:endParaRPr lang="ru-RU"/>
        </a:p>
      </dgm:t>
    </dgm:pt>
    <dgm:pt modelId="{9FBEF0D3-E6A4-45EF-ADF4-FB428FC3D27A}" type="pres">
      <dgm:prSet presAssocID="{EA8909FB-7E9C-4802-81CD-174599F3E4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F60C2D-D47A-4830-8BBA-E86074F0D70A}" type="pres">
      <dgm:prSet presAssocID="{5629EDAD-0639-4A4E-886A-ACC2A33DD904}" presName="linNode" presStyleCnt="0"/>
      <dgm:spPr/>
    </dgm:pt>
    <dgm:pt modelId="{7D24DC18-7EAA-494D-9591-041B71D6F047}" type="pres">
      <dgm:prSet presAssocID="{5629EDAD-0639-4A4E-886A-ACC2A33DD90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6F113-3745-463D-8562-7C9B4FA6E166}" type="pres">
      <dgm:prSet presAssocID="{5629EDAD-0639-4A4E-886A-ACC2A33DD90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5DA64-4767-4CB1-8F40-415C463084EC}" type="pres">
      <dgm:prSet presAssocID="{5CE69E67-9596-4256-A537-AC915410A920}" presName="sp" presStyleCnt="0"/>
      <dgm:spPr/>
    </dgm:pt>
    <dgm:pt modelId="{ABA6D619-D2F1-4E8A-B3AA-6EF04B1FC554}" type="pres">
      <dgm:prSet presAssocID="{150F5E8A-E4F0-4235-993C-21F41C43CDB3}" presName="linNode" presStyleCnt="0"/>
      <dgm:spPr/>
    </dgm:pt>
    <dgm:pt modelId="{29ECE065-46AB-483E-8F6F-A428A457F4A0}" type="pres">
      <dgm:prSet presAssocID="{150F5E8A-E4F0-4235-993C-21F41C43CDB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D97DA-31D5-4BA6-BE04-4733CA46D9F9}" type="pres">
      <dgm:prSet presAssocID="{150F5E8A-E4F0-4235-993C-21F41C43CDB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3BF45-B5A3-4EF9-836A-A5F09211BE1A}" type="pres">
      <dgm:prSet presAssocID="{C809CDE8-771C-498C-B811-8140E394E846}" presName="sp" presStyleCnt="0"/>
      <dgm:spPr/>
    </dgm:pt>
    <dgm:pt modelId="{C49ACFB3-0939-46D8-BB0E-6867C811BA0B}" type="pres">
      <dgm:prSet presAssocID="{8C8EA5A6-452E-4C50-97F5-79B5E8D7862F}" presName="linNode" presStyleCnt="0"/>
      <dgm:spPr/>
    </dgm:pt>
    <dgm:pt modelId="{66BB0754-8F0F-486F-9E17-CAAE96B6D02C}" type="pres">
      <dgm:prSet presAssocID="{8C8EA5A6-452E-4C50-97F5-79B5E8D7862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8DE76-D40B-4F0F-815D-CB42F3B05484}" type="pres">
      <dgm:prSet presAssocID="{8C8EA5A6-452E-4C50-97F5-79B5E8D7862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A1ED3C-06F4-45BF-8272-7788E0AFB718}" srcId="{EA8909FB-7E9C-4802-81CD-174599F3E424}" destId="{5629EDAD-0639-4A4E-886A-ACC2A33DD904}" srcOrd="0" destOrd="0" parTransId="{DF4DF919-477B-4FA5-9919-78EFCF69D57D}" sibTransId="{5CE69E67-9596-4256-A537-AC915410A920}"/>
    <dgm:cxn modelId="{BAC7B3C1-AFB5-44D4-A3B5-94D3F2378A6D}" srcId="{EA8909FB-7E9C-4802-81CD-174599F3E424}" destId="{8C8EA5A6-452E-4C50-97F5-79B5E8D7862F}" srcOrd="2" destOrd="0" parTransId="{87782A04-07BD-4DA1-AE5D-16CA42910EE1}" sibTransId="{F462BB1F-AA1A-41D1-9D47-7594F6E915C8}"/>
    <dgm:cxn modelId="{45A40DB9-4920-4B56-8820-CBF6A9DDE175}" type="presOf" srcId="{8C8EA5A6-452E-4C50-97F5-79B5E8D7862F}" destId="{66BB0754-8F0F-486F-9E17-CAAE96B6D02C}" srcOrd="0" destOrd="0" presId="urn:microsoft.com/office/officeart/2005/8/layout/vList5"/>
    <dgm:cxn modelId="{649D0641-4330-4493-95BF-410B6EFE7939}" type="presOf" srcId="{150F5E8A-E4F0-4235-993C-21F41C43CDB3}" destId="{29ECE065-46AB-483E-8F6F-A428A457F4A0}" srcOrd="0" destOrd="0" presId="urn:microsoft.com/office/officeart/2005/8/layout/vList5"/>
    <dgm:cxn modelId="{AF341784-B652-4FD4-BC31-98AB603B8653}" srcId="{150F5E8A-E4F0-4235-993C-21F41C43CDB3}" destId="{E098D60B-C7C2-4F86-B84C-F647BDDE47C2}" srcOrd="0" destOrd="0" parTransId="{F6BA36BA-74E0-4275-9BF5-7776B06385F7}" sibTransId="{E1E423BE-3CEB-42FD-A3EC-6035063AB828}"/>
    <dgm:cxn modelId="{BB8BF213-C75C-467B-B6B1-8C2A385BC0D9}" type="presOf" srcId="{BE0C4698-DBA4-4FD1-BD9E-42F7B9AD34CE}" destId="{7BE6F113-3745-463D-8562-7C9B4FA6E166}" srcOrd="0" destOrd="0" presId="urn:microsoft.com/office/officeart/2005/8/layout/vList5"/>
    <dgm:cxn modelId="{2B8C5DCE-9C51-41C0-B030-694753C2E243}" type="presOf" srcId="{5629EDAD-0639-4A4E-886A-ACC2A33DD904}" destId="{7D24DC18-7EAA-494D-9591-041B71D6F047}" srcOrd="0" destOrd="0" presId="urn:microsoft.com/office/officeart/2005/8/layout/vList5"/>
    <dgm:cxn modelId="{25164E04-091A-4EBF-9344-FF1AA67BCD1B}" srcId="{8C8EA5A6-452E-4C50-97F5-79B5E8D7862F}" destId="{CA3A8F25-E5E3-4237-9F70-7C57280822E0}" srcOrd="0" destOrd="0" parTransId="{844B831A-D56C-4DBE-8225-F0D555788B9B}" sibTransId="{A46F1976-2B89-4F4D-AFEF-DC715AA2B309}"/>
    <dgm:cxn modelId="{DD2B8FEA-DE5B-4BD5-9DCF-35997D9FC1F1}" srcId="{5629EDAD-0639-4A4E-886A-ACC2A33DD904}" destId="{BE0C4698-DBA4-4FD1-BD9E-42F7B9AD34CE}" srcOrd="0" destOrd="0" parTransId="{8217E31B-ED82-4D9F-BBCC-5144D236BD55}" sibTransId="{8FEE4E01-3870-4021-8B7A-E997680957D6}"/>
    <dgm:cxn modelId="{B8692D0E-62A1-43A6-AFF6-52D13AFB6B70}" type="presOf" srcId="{E098D60B-C7C2-4F86-B84C-F647BDDE47C2}" destId="{C67D97DA-31D5-4BA6-BE04-4733CA46D9F9}" srcOrd="0" destOrd="0" presId="urn:microsoft.com/office/officeart/2005/8/layout/vList5"/>
    <dgm:cxn modelId="{7A6233CB-D188-417D-8617-92BC9F729B13}" type="presOf" srcId="{EA8909FB-7E9C-4802-81CD-174599F3E424}" destId="{9FBEF0D3-E6A4-45EF-ADF4-FB428FC3D27A}" srcOrd="0" destOrd="0" presId="urn:microsoft.com/office/officeart/2005/8/layout/vList5"/>
    <dgm:cxn modelId="{50D82FA7-1CB2-4680-B6EB-D98BEABE4039}" type="presOf" srcId="{CA3A8F25-E5E3-4237-9F70-7C57280822E0}" destId="{B8C8DE76-D40B-4F0F-815D-CB42F3B05484}" srcOrd="0" destOrd="0" presId="urn:microsoft.com/office/officeart/2005/8/layout/vList5"/>
    <dgm:cxn modelId="{2820E606-A567-4A74-9D07-D861F806D50F}" srcId="{EA8909FB-7E9C-4802-81CD-174599F3E424}" destId="{150F5E8A-E4F0-4235-993C-21F41C43CDB3}" srcOrd="1" destOrd="0" parTransId="{BBE03628-FCAD-4F03-9FE6-3BF7369D18DF}" sibTransId="{C809CDE8-771C-498C-B811-8140E394E846}"/>
    <dgm:cxn modelId="{08D24F23-D455-4936-BCED-E88E10ECE64D}" type="presParOf" srcId="{9FBEF0D3-E6A4-45EF-ADF4-FB428FC3D27A}" destId="{3CF60C2D-D47A-4830-8BBA-E86074F0D70A}" srcOrd="0" destOrd="0" presId="urn:microsoft.com/office/officeart/2005/8/layout/vList5"/>
    <dgm:cxn modelId="{24CA43BD-AB85-4B51-B027-8A862801A0E7}" type="presParOf" srcId="{3CF60C2D-D47A-4830-8BBA-E86074F0D70A}" destId="{7D24DC18-7EAA-494D-9591-041B71D6F047}" srcOrd="0" destOrd="0" presId="urn:microsoft.com/office/officeart/2005/8/layout/vList5"/>
    <dgm:cxn modelId="{73211302-8E17-4C19-AC92-9570D24E72D8}" type="presParOf" srcId="{3CF60C2D-D47A-4830-8BBA-E86074F0D70A}" destId="{7BE6F113-3745-463D-8562-7C9B4FA6E166}" srcOrd="1" destOrd="0" presId="urn:microsoft.com/office/officeart/2005/8/layout/vList5"/>
    <dgm:cxn modelId="{AEB94E49-E0B2-4602-976C-37553F1A74A2}" type="presParOf" srcId="{9FBEF0D3-E6A4-45EF-ADF4-FB428FC3D27A}" destId="{A295DA64-4767-4CB1-8F40-415C463084EC}" srcOrd="1" destOrd="0" presId="urn:microsoft.com/office/officeart/2005/8/layout/vList5"/>
    <dgm:cxn modelId="{79EDCD83-A3CB-48B4-A8DE-B08D7809183A}" type="presParOf" srcId="{9FBEF0D3-E6A4-45EF-ADF4-FB428FC3D27A}" destId="{ABA6D619-D2F1-4E8A-B3AA-6EF04B1FC554}" srcOrd="2" destOrd="0" presId="urn:microsoft.com/office/officeart/2005/8/layout/vList5"/>
    <dgm:cxn modelId="{6555F27C-62EF-4B88-9193-74D1F6D071D2}" type="presParOf" srcId="{ABA6D619-D2F1-4E8A-B3AA-6EF04B1FC554}" destId="{29ECE065-46AB-483E-8F6F-A428A457F4A0}" srcOrd="0" destOrd="0" presId="urn:microsoft.com/office/officeart/2005/8/layout/vList5"/>
    <dgm:cxn modelId="{310CA415-A32B-4910-BB03-4588CC8F794D}" type="presParOf" srcId="{ABA6D619-D2F1-4E8A-B3AA-6EF04B1FC554}" destId="{C67D97DA-31D5-4BA6-BE04-4733CA46D9F9}" srcOrd="1" destOrd="0" presId="urn:microsoft.com/office/officeart/2005/8/layout/vList5"/>
    <dgm:cxn modelId="{6A1402EB-26AE-4A50-AAD4-0DE8745DE9D2}" type="presParOf" srcId="{9FBEF0D3-E6A4-45EF-ADF4-FB428FC3D27A}" destId="{FFB3BF45-B5A3-4EF9-836A-A5F09211BE1A}" srcOrd="3" destOrd="0" presId="urn:microsoft.com/office/officeart/2005/8/layout/vList5"/>
    <dgm:cxn modelId="{1C554E34-FF04-40D9-A046-A246E4DBE7A0}" type="presParOf" srcId="{9FBEF0D3-E6A4-45EF-ADF4-FB428FC3D27A}" destId="{C49ACFB3-0939-46D8-BB0E-6867C811BA0B}" srcOrd="4" destOrd="0" presId="urn:microsoft.com/office/officeart/2005/8/layout/vList5"/>
    <dgm:cxn modelId="{66C767FB-3DC0-474C-8708-E749862420BA}" type="presParOf" srcId="{C49ACFB3-0939-46D8-BB0E-6867C811BA0B}" destId="{66BB0754-8F0F-486F-9E17-CAAE96B6D02C}" srcOrd="0" destOrd="0" presId="urn:microsoft.com/office/officeart/2005/8/layout/vList5"/>
    <dgm:cxn modelId="{918739DF-443E-415C-9B5B-516A22B57353}" type="presParOf" srcId="{C49ACFB3-0939-46D8-BB0E-6867C811BA0B}" destId="{B8C8DE76-D40B-4F0F-815D-CB42F3B054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6F113-3745-463D-8562-7C9B4FA6E166}">
      <dsp:nvSpPr>
        <dsp:cNvPr id="0" name=""/>
        <dsp:cNvSpPr/>
      </dsp:nvSpPr>
      <dsp:spPr>
        <a:xfrm rot="5400000">
          <a:off x="6904617" y="-2864376"/>
          <a:ext cx="982775" cy="696094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>
              <a:solidFill>
                <a:schemeClr val="bg2">
                  <a:lumMod val="25000"/>
                </a:schemeClr>
              </a:solidFill>
            </a:rPr>
            <a:t>Численность и начисленная заработная плата работников списочного состава </a:t>
          </a:r>
          <a:r>
            <a:rPr lang="ru-RU" sz="1800" b="0" i="0" kern="1200" dirty="0">
              <a:solidFill>
                <a:schemeClr val="tx1">
                  <a:lumMod val="65000"/>
                  <a:lumOff val="35000"/>
                </a:schemeClr>
              </a:solidFill>
            </a:rPr>
            <a:t>по полу за октябрь </a:t>
          </a:r>
          <a:r>
            <a:rPr lang="ru-RU" sz="1800" b="0" i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2023 </a:t>
          </a:r>
          <a:r>
            <a:rPr lang="ru-RU" sz="1800" b="0" i="0" kern="1200" dirty="0">
              <a:solidFill>
                <a:schemeClr val="tx1">
                  <a:lumMod val="65000"/>
                  <a:lumOff val="35000"/>
                </a:schemeClr>
              </a:solidFill>
            </a:rPr>
            <a:t>года</a:t>
          </a:r>
          <a:endParaRPr lang="ru-RU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3915533" y="172683"/>
        <a:ext cx="6912970" cy="886825"/>
      </dsp:txXfrm>
    </dsp:sp>
    <dsp:sp modelId="{7D24DC18-7EAA-494D-9591-041B71D6F047}">
      <dsp:nvSpPr>
        <dsp:cNvPr id="0" name=""/>
        <dsp:cNvSpPr/>
      </dsp:nvSpPr>
      <dsp:spPr>
        <a:xfrm>
          <a:off x="0" y="1861"/>
          <a:ext cx="3915532" cy="12284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Раздел 1</a:t>
          </a:r>
          <a:endParaRPr lang="ru-RU" sz="2400" kern="1200" dirty="0"/>
        </a:p>
      </dsp:txBody>
      <dsp:txXfrm>
        <a:off x="59969" y="61830"/>
        <a:ext cx="3795594" cy="1108531"/>
      </dsp:txXfrm>
    </dsp:sp>
    <dsp:sp modelId="{C67D97DA-31D5-4BA6-BE04-4733CA46D9F9}">
      <dsp:nvSpPr>
        <dsp:cNvPr id="0" name=""/>
        <dsp:cNvSpPr/>
      </dsp:nvSpPr>
      <dsp:spPr>
        <a:xfrm rot="5400000">
          <a:off x="6904617" y="-1574483"/>
          <a:ext cx="982775" cy="696094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>
              <a:solidFill>
                <a:schemeClr val="bg2">
                  <a:lumMod val="25000"/>
                </a:schemeClr>
              </a:solidFill>
            </a:rPr>
            <a:t>Данные по отдельным работникам, полностью отработавшим октябрь </a:t>
          </a:r>
          <a:r>
            <a:rPr lang="ru-RU" sz="1800" b="0" i="0" kern="1200" dirty="0" smtClean="0">
              <a:solidFill>
                <a:schemeClr val="bg2">
                  <a:lumMod val="25000"/>
                </a:schemeClr>
              </a:solidFill>
            </a:rPr>
            <a:t>2023 </a:t>
          </a:r>
          <a:r>
            <a:rPr lang="ru-RU" sz="1800" b="0" i="0" kern="1200" dirty="0">
              <a:solidFill>
                <a:schemeClr val="bg2">
                  <a:lumMod val="25000"/>
                </a:schemeClr>
              </a:solidFill>
            </a:rPr>
            <a:t>года</a:t>
          </a:r>
          <a:endParaRPr lang="ru-RU" sz="1800" kern="1200" dirty="0">
            <a:solidFill>
              <a:schemeClr val="bg2">
                <a:lumMod val="25000"/>
              </a:schemeClr>
            </a:solidFill>
          </a:endParaRPr>
        </a:p>
      </dsp:txBody>
      <dsp:txXfrm rot="-5400000">
        <a:off x="3915533" y="1462576"/>
        <a:ext cx="6912970" cy="886825"/>
      </dsp:txXfrm>
    </dsp:sp>
    <dsp:sp modelId="{29ECE065-46AB-483E-8F6F-A428A457F4A0}">
      <dsp:nvSpPr>
        <dsp:cNvPr id="0" name=""/>
        <dsp:cNvSpPr/>
      </dsp:nvSpPr>
      <dsp:spPr>
        <a:xfrm>
          <a:off x="0" y="1291754"/>
          <a:ext cx="3915532" cy="12284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Раздел 2</a:t>
          </a:r>
          <a:endParaRPr lang="ru-RU" sz="2400" kern="1200" dirty="0"/>
        </a:p>
      </dsp:txBody>
      <dsp:txXfrm>
        <a:off x="59969" y="1351723"/>
        <a:ext cx="3795594" cy="1108531"/>
      </dsp:txXfrm>
    </dsp:sp>
    <dsp:sp modelId="{B8C8DE76-D40B-4F0F-815D-CB42F3B05484}">
      <dsp:nvSpPr>
        <dsp:cNvPr id="0" name=""/>
        <dsp:cNvSpPr/>
      </dsp:nvSpPr>
      <dsp:spPr>
        <a:xfrm rot="5400000">
          <a:off x="6904617" y="-284590"/>
          <a:ext cx="982775" cy="696094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chemeClr val="bg2">
                  <a:lumMod val="25000"/>
                </a:schemeClr>
              </a:solidFill>
            </a:rPr>
            <a:t>Справочно</a:t>
          </a:r>
        </a:p>
      </dsp:txBody>
      <dsp:txXfrm rot="-5400000">
        <a:off x="3915533" y="2752469"/>
        <a:ext cx="6912970" cy="886825"/>
      </dsp:txXfrm>
    </dsp:sp>
    <dsp:sp modelId="{66BB0754-8F0F-486F-9E17-CAAE96B6D02C}">
      <dsp:nvSpPr>
        <dsp:cNvPr id="0" name=""/>
        <dsp:cNvSpPr/>
      </dsp:nvSpPr>
      <dsp:spPr>
        <a:xfrm>
          <a:off x="0" y="2581647"/>
          <a:ext cx="3915532" cy="12284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Раздел 3</a:t>
          </a:r>
          <a:endParaRPr lang="ru-RU" sz="2400" kern="1200" dirty="0"/>
        </a:p>
      </dsp:txBody>
      <dsp:txXfrm>
        <a:off x="59969" y="2641616"/>
        <a:ext cx="3795594" cy="1108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comments" Target="../comments/commen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883230" y="3621974"/>
            <a:ext cx="8308769" cy="2204706"/>
          </a:xfrm>
        </p:spPr>
        <p:txBody>
          <a:bodyPr/>
          <a:lstStyle/>
          <a:p>
            <a:pPr lvl="0" algn="ctr"/>
            <a:r>
              <a:rPr lang="ru-RU" sz="4000" dirty="0">
                <a:solidFill>
                  <a:prstClr val="white"/>
                </a:solidFill>
              </a:rPr>
              <a:t>Особенности заполнения формы </a:t>
            </a:r>
            <a:r>
              <a:rPr lang="ru-RU" sz="4000" dirty="0" smtClean="0">
                <a:solidFill>
                  <a:prstClr val="white"/>
                </a:solidFill>
              </a:rPr>
              <a:t>№ 57-Т  </a:t>
            </a:r>
            <a:endParaRPr lang="ru-RU" sz="4000" dirty="0">
              <a:solidFill>
                <a:prstClr val="white"/>
              </a:solidFill>
            </a:endParaRPr>
          </a:p>
          <a:p>
            <a:pPr algn="ctr"/>
            <a:endParaRPr lang="ru-RU" sz="2800" spc="-200" dirty="0"/>
          </a:p>
          <a:p>
            <a:pPr algn="ctr"/>
            <a:endParaRPr lang="ru-RU" sz="2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165767" y="5486400"/>
            <a:ext cx="6555178" cy="1221360"/>
          </a:xfrm>
        </p:spPr>
        <p:txBody>
          <a:bodyPr/>
          <a:lstStyle/>
          <a:p>
            <a:pPr lvl="0" algn="ctr"/>
            <a:r>
              <a:rPr lang="ru-RU" sz="2600" dirty="0"/>
              <a:t>Сведения о заработной плате работников по </a:t>
            </a:r>
            <a:r>
              <a:rPr lang="ru-RU" sz="2600" dirty="0" smtClean="0"/>
              <a:t>профессиям </a:t>
            </a:r>
            <a:r>
              <a:rPr lang="ru-RU" sz="2600" dirty="0"/>
              <a:t>и должностям</a:t>
            </a:r>
          </a:p>
          <a:p>
            <a:pPr lvl="0" algn="ctr"/>
            <a:r>
              <a:rPr lang="ru-RU" sz="2600" dirty="0"/>
              <a:t> </a:t>
            </a:r>
            <a:r>
              <a:rPr lang="ru-RU" sz="2600" b="1" dirty="0"/>
              <a:t>за октябрь </a:t>
            </a:r>
            <a:r>
              <a:rPr lang="ru-RU" sz="2600" b="1" dirty="0" smtClean="0"/>
              <a:t>2023 </a:t>
            </a:r>
            <a:r>
              <a:rPr lang="ru-RU" sz="2600" b="1" dirty="0"/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309972" cy="936897"/>
          </a:xfrm>
        </p:spPr>
        <p:txBody>
          <a:bodyPr/>
          <a:lstStyle/>
          <a:p>
            <a:r>
              <a:rPr lang="ru-RU" dirty="0"/>
              <a:t>Определение работников, подлежащих отбору </a:t>
            </a:r>
            <a:r>
              <a:rPr lang="ru-RU" dirty="0" smtClean="0"/>
              <a:t>для обследования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6681" y="1638795"/>
            <a:ext cx="609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bg1"/>
                </a:solidFill>
              </a:rPr>
              <a:t>Определение числа работников, подлежащих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обследованию во </a:t>
            </a:r>
            <a:r>
              <a:rPr lang="en-US" b="1" dirty="0">
                <a:solidFill>
                  <a:schemeClr val="bg1"/>
                </a:solidFill>
              </a:rPr>
              <a:t>II</a:t>
            </a:r>
            <a:r>
              <a:rPr lang="ru-RU" b="1" dirty="0">
                <a:solidFill>
                  <a:schemeClr val="bg1"/>
                </a:solidFill>
              </a:rPr>
              <a:t> разделе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54136" y="1638795"/>
            <a:ext cx="10133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4286"/>
                </a:solidFill>
              </a:rPr>
              <a:t>1</a:t>
            </a:r>
            <a:r>
              <a:rPr lang="ru-RU" sz="2000" dirty="0" smtClean="0">
                <a:solidFill>
                  <a:srgbClr val="334286"/>
                </a:solidFill>
              </a:rPr>
              <a:t>. Определение </a:t>
            </a:r>
            <a:r>
              <a:rPr lang="ru-RU" sz="2000" dirty="0">
                <a:solidFill>
                  <a:srgbClr val="334286"/>
                </a:solidFill>
              </a:rPr>
              <a:t>числа работников, подлежащих  обследованию во </a:t>
            </a:r>
            <a:r>
              <a:rPr lang="ru-RU" sz="2000" dirty="0" smtClean="0">
                <a:solidFill>
                  <a:srgbClr val="334286"/>
                </a:solidFill>
              </a:rPr>
              <a:t>2 </a:t>
            </a:r>
            <a:r>
              <a:rPr lang="ru-RU" sz="2000" dirty="0">
                <a:solidFill>
                  <a:srgbClr val="334286"/>
                </a:solidFill>
              </a:rPr>
              <a:t>разделе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2" y="1511622"/>
            <a:ext cx="718104" cy="71810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232193"/>
              </p:ext>
            </p:extLst>
          </p:nvPr>
        </p:nvGraphicFramePr>
        <p:xfrm>
          <a:off x="1395624" y="2159427"/>
          <a:ext cx="8436144" cy="4159780"/>
        </p:xfrm>
        <a:graphic>
          <a:graphicData uri="http://schemas.openxmlformats.org/drawingml/2006/table">
            <a:tbl>
              <a:tblPr/>
              <a:tblGrid>
                <a:gridCol w="4727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01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85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7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Наименование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№ строки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человек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А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Б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 smtClean="0"/>
                        <a:t>В</a:t>
                      </a:r>
                      <a:endParaRPr lang="ru-RU" sz="1000" dirty="0"/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79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Численность работников списочного состава</a:t>
                      </a:r>
                      <a:r>
                        <a:rPr lang="ru-RU" sz="1000" dirty="0" smtClean="0"/>
                        <a:t>, полностью </a:t>
                      </a:r>
                      <a:r>
                        <a:rPr lang="ru-RU" sz="1000" dirty="0"/>
                        <a:t>отработавших </a:t>
                      </a:r>
                      <a:r>
                        <a:rPr lang="ru-RU" sz="1000" dirty="0" smtClean="0"/>
                        <a:t>октябрь (</a:t>
                      </a:r>
                      <a:r>
                        <a:rPr lang="ru-RU" sz="1000" dirty="0"/>
                        <a:t>без внешних совместителей</a:t>
                      </a:r>
                      <a:r>
                        <a:rPr lang="ru-RU" sz="1000" dirty="0" smtClean="0"/>
                        <a:t>) (</a:t>
                      </a:r>
                      <a:r>
                        <a:rPr lang="ru-RU" sz="1000" dirty="0"/>
                        <a:t>стр.05+06+07+08)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/>
                        <a:t>04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dirty="0"/>
                        <a:t>140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868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Численность </a:t>
                      </a:r>
                      <a:r>
                        <a:rPr lang="ru-RU" sz="1000" dirty="0" smtClean="0"/>
                        <a:t>работников, полностью </a:t>
                      </a:r>
                      <a:r>
                        <a:rPr lang="ru-RU" sz="1000" dirty="0"/>
                        <a:t>отработавших </a:t>
                      </a:r>
                      <a:r>
                        <a:rPr lang="ru-RU" sz="1000" dirty="0" smtClean="0"/>
                        <a:t>октябрь, </a:t>
                      </a:r>
                      <a:r>
                        <a:rPr lang="ru-RU" sz="1000" dirty="0"/>
                        <a:t>подлежащих обследованию в разделе II, человек(см. строку 04):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763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до 49 человек обследовать 8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6763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50-99 человек обследовать 12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6763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100-249 человек обследовать 16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6763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250-499 человек обследовать 20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6763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500-699 человек обследовать 24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6763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700-999 человек обследовать 32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6763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1000-1499 человек обследовать 40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6763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1500-1999 человек обследовать 48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6763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2000-3999 человек обследовать 56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6763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4000 человек и более обследовать 64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6763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в том числе: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67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руководители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/>
                        <a:t>05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dirty="0"/>
                        <a:t>13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67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специалисты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/>
                        <a:t>06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dirty="0"/>
                        <a:t>24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67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другие служащие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/>
                        <a:t>07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dirty="0"/>
                        <a:t>3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67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рабочие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/>
                        <a:t>08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dirty="0"/>
                        <a:t>100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pic>
        <p:nvPicPr>
          <p:cNvPr id="10" name="Picture 2" descr="C:\Users\P43_LysovaTV\Pictures\check-r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1067" y="3517274"/>
            <a:ext cx="308758" cy="320635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8455305" y="2523281"/>
            <a:ext cx="700270" cy="4745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596320" y="5635284"/>
            <a:ext cx="494109" cy="588116"/>
            <a:chOff x="9699205" y="5186438"/>
            <a:chExt cx="440055" cy="444500"/>
          </a:xfrm>
        </p:grpSpPr>
        <p:sp>
          <p:nvSpPr>
            <p:cNvPr id="13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309972" cy="936897"/>
          </a:xfrm>
        </p:spPr>
        <p:txBody>
          <a:bodyPr/>
          <a:lstStyle/>
          <a:p>
            <a:r>
              <a:rPr lang="ru-RU" dirty="0"/>
              <a:t>Определение работников, подлежащих отбору </a:t>
            </a:r>
            <a:r>
              <a:rPr lang="ru-RU" dirty="0" smtClean="0"/>
              <a:t>для обследования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6681" y="1638795"/>
            <a:ext cx="609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bg1"/>
                </a:solidFill>
              </a:rPr>
              <a:t>Определение числа работников(ИО), подлежащих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обследованию во </a:t>
            </a:r>
            <a:r>
              <a:rPr lang="en-US" b="1" dirty="0">
                <a:solidFill>
                  <a:schemeClr val="bg1"/>
                </a:solidFill>
              </a:rPr>
              <a:t>II</a:t>
            </a:r>
            <a:r>
              <a:rPr lang="ru-RU" b="1" dirty="0">
                <a:solidFill>
                  <a:schemeClr val="bg1"/>
                </a:solidFill>
              </a:rPr>
              <a:t> разделе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54136" y="1638795"/>
            <a:ext cx="10133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4286"/>
                </a:solidFill>
              </a:rPr>
              <a:t>2. Расчет интервала отбора (ИО)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0" y="1486841"/>
            <a:ext cx="372614" cy="7428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4" y="1486841"/>
            <a:ext cx="372614" cy="74288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61255" y="2875000"/>
            <a:ext cx="814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ИО =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75475" y="2690334"/>
            <a:ext cx="707984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Численность работников, полностью отработавших октябрь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675475" y="3059666"/>
            <a:ext cx="6681447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675475" y="3105835"/>
            <a:ext cx="7468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Численность работников, подлежащих обследованию (раздел 3)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55939" y="4304726"/>
            <a:ext cx="2146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ИО = 140/16=8,8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4" y="4132162"/>
            <a:ext cx="372614" cy="7428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88" y="4132162"/>
            <a:ext cx="372614" cy="742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30" y="4132162"/>
            <a:ext cx="372614" cy="7428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44" y="4132162"/>
            <a:ext cx="372614" cy="7428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58" y="4132162"/>
            <a:ext cx="372614" cy="7428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29" y="4132164"/>
            <a:ext cx="372614" cy="74288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73" y="4132163"/>
            <a:ext cx="374957" cy="7428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2" y="4132162"/>
            <a:ext cx="374957" cy="742884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596320" y="5635284"/>
            <a:ext cx="494109" cy="588116"/>
            <a:chOff x="9699205" y="5186438"/>
            <a:chExt cx="440055" cy="444500"/>
          </a:xfrm>
        </p:grpSpPr>
        <p:sp>
          <p:nvSpPr>
            <p:cNvPr id="23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72" y="4132164"/>
            <a:ext cx="374957" cy="742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309972" cy="936897"/>
          </a:xfrm>
        </p:spPr>
        <p:txBody>
          <a:bodyPr/>
          <a:lstStyle/>
          <a:p>
            <a:r>
              <a:rPr lang="ru-RU" dirty="0"/>
              <a:t>Определение работников, подлежащих отбору к обследованию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6681" y="1638795"/>
            <a:ext cx="6096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bg1"/>
                </a:solidFill>
              </a:rPr>
              <a:t>Определение числа работников, подлежащих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обследованию во </a:t>
            </a:r>
            <a:r>
              <a:rPr lang="en-US" b="1" dirty="0">
                <a:solidFill>
                  <a:schemeClr val="bg1"/>
                </a:solidFill>
              </a:rPr>
              <a:t>II</a:t>
            </a:r>
            <a:r>
              <a:rPr lang="ru-RU" b="1" dirty="0">
                <a:solidFill>
                  <a:schemeClr val="bg1"/>
                </a:solidFill>
              </a:rPr>
              <a:t> разделе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54136" y="1115398"/>
            <a:ext cx="10133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4286"/>
                </a:solidFill>
              </a:rPr>
              <a:t>3. Отбор работников, подлежащих обследованию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0" y="1101591"/>
            <a:ext cx="372614" cy="7428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4" y="1115398"/>
            <a:ext cx="372614" cy="742885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37448" y="1653517"/>
          <a:ext cx="8128000" cy="4719622"/>
        </p:xfrm>
        <a:graphic>
          <a:graphicData uri="http://schemas.openxmlformats.org/drawingml/2006/table">
            <a:tbl>
              <a:tblPr/>
              <a:tblGrid>
                <a:gridCol w="440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7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99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07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69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566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63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206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3A3838"/>
                          </a:solidFill>
                          <a:latin typeface="Arial"/>
                        </a:rPr>
                        <a:t>№ п/п</a:t>
                      </a:r>
                      <a:endParaRPr lang="ru-RU" sz="800" b="0" i="0" u="none" strike="noStrike" dirty="0">
                        <a:solidFill>
                          <a:srgbClr val="3A3838"/>
                        </a:solidFill>
                        <a:latin typeface="Arial"/>
                      </a:endParaRP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ФИО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Должность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Категория персонала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Численность работников по категории персонала, чел.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Номера </a:t>
                      </a:r>
                      <a:r>
                        <a:rPr lang="ru-RU" sz="800" b="0" i="0" u="none" strike="noStrike" dirty="0" smtClean="0">
                          <a:solidFill>
                            <a:srgbClr val="3A3838"/>
                          </a:solidFill>
                          <a:latin typeface="Arial"/>
                        </a:rPr>
                        <a:t>работников, включенных </a:t>
                      </a:r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в выборку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Число </a:t>
                      </a:r>
                      <a:r>
                        <a:rPr lang="ru-RU" sz="800" b="0" i="0" u="none" strike="noStrike" dirty="0" smtClean="0">
                          <a:solidFill>
                            <a:srgbClr val="3A3838"/>
                          </a:solidFill>
                          <a:latin typeface="Arial"/>
                        </a:rPr>
                        <a:t>отобранных работников</a:t>
                      </a:r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Сидоров С.И.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главный бухгалтер</a:t>
                      </a:r>
                    </a:p>
                  </a:txBody>
                  <a:tcPr marL="8011" marR="8011" marT="80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руководители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2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(случайное число),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10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2+ИО(8,8))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Михеев М.Ю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генеральный директор</a:t>
                      </a:r>
                    </a:p>
                  </a:txBody>
                  <a:tcPr marL="8011" marR="8011" marT="80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6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Дорофеева М.П.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начальник отдела сбыта</a:t>
                      </a:r>
                    </a:p>
                  </a:txBody>
                  <a:tcPr marL="8011" marR="8011" marT="80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6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….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11" marR="8011" marT="80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6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Смирнова С.С.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экономист </a:t>
                      </a:r>
                    </a:p>
                  </a:txBody>
                  <a:tcPr marL="8011" marR="8011" marT="80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специалисты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19, 28, 37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6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Вепрев Т.Ю.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инженер - технолог</a:t>
                      </a:r>
                    </a:p>
                  </a:txBody>
                  <a:tcPr marL="8011" marR="8011" marT="80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6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Иванова С.И.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инженер - энергетик </a:t>
                      </a:r>
                    </a:p>
                  </a:txBody>
                  <a:tcPr marL="8011" marR="8011" marT="80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4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Мирошниченко О.Н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юрист</a:t>
                      </a:r>
                    </a:p>
                  </a:txBody>
                  <a:tcPr marL="8011" marR="8011" marT="80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6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Попов Ф.Т.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инспектор по кадрам</a:t>
                      </a:r>
                    </a:p>
                  </a:txBody>
                  <a:tcPr marL="8011" marR="8011" marT="80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6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Архипова Р.Л.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системный администратор</a:t>
                      </a:r>
                    </a:p>
                  </a:txBody>
                  <a:tcPr marL="8011" marR="8011" marT="80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6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…….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11" marR="8011" marT="80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6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Одегов А.Ю.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секретарь-делопроизводитель</a:t>
                      </a:r>
                    </a:p>
                  </a:txBody>
                  <a:tcPr marL="8011" marR="8011" marT="80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другие служащие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11" marR="8011" marT="8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11" marR="8011" marT="80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6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Семакова П.Л.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учетчик-нормировщик</a:t>
                      </a:r>
                    </a:p>
                  </a:txBody>
                  <a:tcPr marL="8011" marR="8011" marT="80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6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Петрова М.И.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торговый агент</a:t>
                      </a:r>
                    </a:p>
                  </a:txBody>
                  <a:tcPr marL="8011" marR="8011" marT="80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6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Прозоров </a:t>
                      </a:r>
                      <a:r>
                        <a:rPr lang="ru-RU" sz="800" b="0" i="0" u="none" strike="noStrike" dirty="0" smtClean="0">
                          <a:solidFill>
                            <a:srgbClr val="3A3838"/>
                          </a:solidFill>
                          <a:latin typeface="Arial"/>
                        </a:rPr>
                        <a:t> Т.Ю</a:t>
                      </a:r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слесарь ремонтник</a:t>
                      </a:r>
                    </a:p>
                  </a:txBody>
                  <a:tcPr marL="8011" marR="8011" marT="80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рабочие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46, 55, 64, 73, 82, 91, 99, 108, 117, 126, 135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6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Протасов М.К.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наладчик оборудования с ЧПУ</a:t>
                      </a:r>
                    </a:p>
                  </a:txBody>
                  <a:tcPr marL="8011" marR="8011" marT="80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6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Михалев Я.Ж.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резчик пищевой продукции</a:t>
                      </a:r>
                    </a:p>
                  </a:txBody>
                  <a:tcPr marL="8011" marR="8011" marT="80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6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Михалев А.Я.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водитель автомобиля</a:t>
                      </a:r>
                    </a:p>
                  </a:txBody>
                  <a:tcPr marL="8011" marR="8011" marT="80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09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Владимиров О.Л.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оператор автомата по розливу молочной продукции в пакеты и пленку</a:t>
                      </a:r>
                    </a:p>
                  </a:txBody>
                  <a:tcPr marL="8011" marR="8011" marT="80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6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…..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011" marR="8011" marT="80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6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139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Яковлева А.П.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сторож</a:t>
                      </a:r>
                    </a:p>
                  </a:txBody>
                  <a:tcPr marL="8011" marR="8011" marT="80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6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140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Анохина М.П.</a:t>
                      </a:r>
                    </a:p>
                  </a:txBody>
                  <a:tcPr marL="8011" marR="8011" marT="8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3A3838"/>
                          </a:solidFill>
                          <a:latin typeface="Arial"/>
                        </a:rPr>
                        <a:t>уборщик </a:t>
                      </a:r>
                      <a:r>
                        <a:rPr lang="ru-RU" sz="8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служебных помещений</a:t>
                      </a:r>
                    </a:p>
                  </a:txBody>
                  <a:tcPr marL="8011" marR="8011" marT="80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9452234" y="6047905"/>
            <a:ext cx="1835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4286"/>
                </a:solidFill>
              </a:rPr>
              <a:t>Итого 17 человек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596320" y="5635284"/>
            <a:ext cx="494109" cy="588116"/>
            <a:chOff x="9699205" y="5186438"/>
            <a:chExt cx="440055" cy="444500"/>
          </a:xfrm>
        </p:grpSpPr>
        <p:sp>
          <p:nvSpPr>
            <p:cNvPr id="1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Овальная выноска 16"/>
          <p:cNvSpPr/>
          <p:nvPr/>
        </p:nvSpPr>
        <p:spPr>
          <a:xfrm>
            <a:off x="8907243" y="1653517"/>
            <a:ext cx="3146864" cy="1170325"/>
          </a:xfrm>
          <a:prstGeom prst="wedgeEllipseCallout">
            <a:avLst>
              <a:gd name="adj1" fmla="val -55600"/>
              <a:gd name="adj2" fmla="val 19494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E1002B"/>
                </a:solidFill>
              </a:rPr>
              <a:t>Должны быть отобраны работники всех категорий персонала</a:t>
            </a:r>
            <a:r>
              <a:rPr lang="ru-RU" sz="1000" dirty="0" smtClean="0">
                <a:solidFill>
                  <a:srgbClr val="E1002B"/>
                </a:solidFill>
              </a:rPr>
              <a:t>.</a:t>
            </a:r>
          </a:p>
          <a:p>
            <a:pPr algn="ctr"/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Добавить  любого работника категории «другие служащие»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036840" cy="936897"/>
          </a:xfrm>
        </p:spPr>
        <p:txBody>
          <a:bodyPr/>
          <a:lstStyle/>
          <a:p>
            <a:r>
              <a:rPr lang="ru-RU" dirty="0"/>
              <a:t>Проверка результатов отбора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7387" y="1529385"/>
            <a:ext cx="9547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Число отобранных работников по каждой категории персонала должно быть примерно пропорционально общей численности работников по каждой категории персонала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7858" y="2914380"/>
            <a:ext cx="95479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выборку должны быть включены работники всех категорий персонала, указанных в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hlinkClick r:id="" action="ppaction://hlinkfile"/>
              </a:rPr>
              <a:t>разделе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" action="ppaction://hlinkfile"/>
              </a:rPr>
              <a:t>3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Если одна из категорий не была отобрана (например, в случае, когда величина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интервала отбора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превысила численность работников этой категории персонала), то необходимо добавить в список отобранных работников 1 - 2 человек из этой категории персонала (дополнительно)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6" y="1473033"/>
            <a:ext cx="965751" cy="9796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6" y="3245391"/>
            <a:ext cx="965751" cy="93307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596320" y="5635284"/>
            <a:ext cx="494109" cy="588116"/>
            <a:chOff x="9699205" y="5186438"/>
            <a:chExt cx="440055" cy="444500"/>
          </a:xfrm>
        </p:grpSpPr>
        <p:sp>
          <p:nvSpPr>
            <p:cNvPr id="11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440601" cy="936897"/>
          </a:xfrm>
        </p:spPr>
        <p:txBody>
          <a:bodyPr/>
          <a:lstStyle/>
          <a:p>
            <a:r>
              <a:rPr lang="ru-RU" dirty="0"/>
              <a:t>Заполнение сведений о работниках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163027"/>
              </p:ext>
            </p:extLst>
          </p:nvPr>
        </p:nvGraphicFramePr>
        <p:xfrm>
          <a:off x="292220" y="1909821"/>
          <a:ext cx="11594986" cy="4205586"/>
        </p:xfrm>
        <a:graphic>
          <a:graphicData uri="http://schemas.openxmlformats.org/drawingml/2006/table">
            <a:tbl>
              <a:tblPr/>
              <a:tblGrid>
                <a:gridCol w="891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4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95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9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35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82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19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919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9192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9192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9192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9192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9192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384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 smtClean="0"/>
                        <a:t>Соответствует </a:t>
                      </a:r>
                      <a:r>
                        <a:rPr lang="ru-RU" sz="900" dirty="0"/>
                        <a:t>порядковому номеру работника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 smtClean="0"/>
                        <a:t>Порядковый </a:t>
                      </a:r>
                      <a:r>
                        <a:rPr lang="ru-RU" sz="900" dirty="0"/>
                        <a:t>номер работ- ника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Код профессии, должности по ОКПДТР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 smtClean="0"/>
                        <a:t>Пол</a:t>
                      </a:r>
                      <a:br>
                        <a:rPr lang="ru-RU" sz="900" dirty="0" smtClean="0"/>
                      </a:br>
                      <a:r>
                        <a:rPr lang="ru-RU" sz="900" dirty="0" smtClean="0"/>
                        <a:t>(муж</a:t>
                      </a:r>
                      <a:r>
                        <a:rPr lang="ru-RU" sz="900" dirty="0"/>
                        <a:t>.-1, жен.-2)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Год рождения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Образование (высшее </a:t>
                      </a:r>
                      <a:r>
                        <a:rPr lang="ru-RU" sz="900" dirty="0" smtClean="0"/>
                        <a:t>-1</a:t>
                      </a:r>
                      <a:r>
                        <a:rPr lang="ru-RU" sz="900" dirty="0"/>
                        <a:t>, среднее профессиональное-2, </a:t>
                      </a:r>
                      <a:r>
                        <a:rPr lang="ru-RU" sz="900" dirty="0" smtClean="0"/>
                        <a:t>среднее общее-3, </a:t>
                      </a:r>
                      <a:r>
                        <a:rPr lang="ru-RU" sz="900" dirty="0"/>
                        <a:t>основное общее - </a:t>
                      </a:r>
                      <a:r>
                        <a:rPr lang="ru-RU" sz="900" dirty="0" smtClean="0"/>
                        <a:t>4, </a:t>
                      </a:r>
                      <a:r>
                        <a:rPr lang="ru-RU" sz="900" dirty="0"/>
                        <a:t>не имеют основного общего </a:t>
                      </a:r>
                      <a:r>
                        <a:rPr lang="ru-RU" sz="900" dirty="0" smtClean="0"/>
                        <a:t>-5)</a:t>
                      </a:r>
                      <a:endParaRPr lang="ru-RU" sz="900" dirty="0"/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Стаж работы в данной организации на 31.10.2021г.,лет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Суммы начисленной заработной платы за октябрь 2021 г, рублей-всего (гр.9+10+11)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Суммы начисленной заработной платы за октябрь 2021 г., рублей</a:t>
                      </a:r>
                      <a:r>
                        <a:rPr lang="ru-RU" sz="900" dirty="0" smtClean="0"/>
                        <a:t>, в </a:t>
                      </a:r>
                      <a:r>
                        <a:rPr lang="ru-RU" sz="900" dirty="0"/>
                        <a:t>том числе: тарифный заработок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Суммы начисленной заработной платы в октябре 2021г., </a:t>
                      </a:r>
                      <a:r>
                        <a:rPr lang="ru-RU" sz="900" dirty="0" smtClean="0"/>
                        <a:t>рублей, в т.ч.: выплаты </a:t>
                      </a:r>
                      <a:r>
                        <a:rPr lang="ru-RU" sz="900" dirty="0"/>
                        <a:t>по </a:t>
                      </a:r>
                      <a:r>
                        <a:rPr lang="ru-RU" sz="900" dirty="0" smtClean="0"/>
                        <a:t>районному регулированию</a:t>
                      </a:r>
                      <a:endParaRPr lang="ru-RU" sz="900" dirty="0"/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Суммы начисленной заработной платы за октябрь 2021 г., рублей</a:t>
                      </a:r>
                      <a:r>
                        <a:rPr lang="ru-RU" sz="900" dirty="0" smtClean="0"/>
                        <a:t>, в т.ч.: другие </a:t>
                      </a:r>
                      <a:r>
                        <a:rPr lang="ru-RU" sz="900" dirty="0"/>
                        <a:t>выплаты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Фактически отработано за октябрь 2021 г., часов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Код категории </a:t>
                      </a:r>
                      <a:r>
                        <a:rPr lang="ru-RU" sz="900" dirty="0" smtClean="0"/>
                        <a:t>персонала</a:t>
                      </a:r>
                      <a:r>
                        <a:rPr lang="ru-RU" sz="900" baseline="0" dirty="0" smtClean="0"/>
                        <a:t> (</a:t>
                      </a:r>
                      <a:r>
                        <a:rPr lang="ru-RU" sz="900" dirty="0" smtClean="0"/>
                        <a:t>1-руководители</a:t>
                      </a:r>
                      <a:r>
                        <a:rPr lang="ru-RU" sz="900" dirty="0"/>
                        <a:t>, 2-специалисты, 3-др.служащие, 4-рабочие)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А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Б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3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4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5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6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7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8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9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10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11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12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13</a:t>
                      </a:r>
                    </a:p>
                  </a:txBody>
                  <a:tcPr marL="8673" marR="8673" marT="8673" marB="8673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03">
                <a:tc>
                  <a:txBody>
                    <a:bodyPr/>
                    <a:lstStyle/>
                    <a:p>
                      <a:pPr algn="l" fontAlgn="t"/>
                      <a:endParaRPr lang="ru-RU" sz="80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01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20560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1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1967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1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5.7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63190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49740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7460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6000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168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1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03">
                <a:tc>
                  <a:txBody>
                    <a:bodyPr/>
                    <a:lstStyle/>
                    <a:p>
                      <a:pPr algn="l" fontAlgn="t"/>
                      <a:endParaRPr lang="ru-RU" sz="80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02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20755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1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1970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1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10.1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38571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33540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5031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168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1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03">
                <a:tc>
                  <a:txBody>
                    <a:bodyPr/>
                    <a:lstStyle/>
                    <a:p>
                      <a:pPr algn="l" fontAlgn="t"/>
                      <a:endParaRPr lang="ru-RU" sz="80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03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20336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2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1983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1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1.3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30567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26580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3987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168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2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003">
                <a:tc>
                  <a:txBody>
                    <a:bodyPr/>
                    <a:lstStyle/>
                    <a:p>
                      <a:pPr algn="l" fontAlgn="t"/>
                      <a:endParaRPr lang="ru-RU" sz="80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04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62345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1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1969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1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6.1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32212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28010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4202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168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2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003">
                <a:tc>
                  <a:txBody>
                    <a:bodyPr/>
                    <a:lstStyle/>
                    <a:p>
                      <a:pPr algn="l" fontAlgn="t"/>
                      <a:endParaRPr lang="ru-RU" sz="80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05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65285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1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1964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1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7.2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27198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23650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3548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168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2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6695">
                <a:tc>
                  <a:txBody>
                    <a:bodyPr/>
                    <a:lstStyle/>
                    <a:p>
                      <a:pPr algn="l" fontAlgn="t"/>
                      <a:endParaRPr lang="ru-RU" sz="80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06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21299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2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1999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1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0.2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15525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13500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2025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168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3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6695">
                <a:tc>
                  <a:txBody>
                    <a:bodyPr/>
                    <a:lstStyle/>
                    <a:p>
                      <a:pPr algn="l" fontAlgn="t"/>
                      <a:endParaRPr lang="ru-RU" sz="80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07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15466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1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1969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3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1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25323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22020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3303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168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4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695">
                <a:tc>
                  <a:txBody>
                    <a:bodyPr/>
                    <a:lstStyle/>
                    <a:p>
                      <a:pPr algn="l" fontAlgn="t"/>
                      <a:endParaRPr lang="ru-RU" sz="80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dirty="0"/>
                        <a:t>08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11453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1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1978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5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1.2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18400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16000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 smtClean="0"/>
                        <a:t>2400</a:t>
                      </a:r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dirty="0"/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184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dirty="0"/>
                        <a:t>4</a:t>
                      </a:r>
                    </a:p>
                  </a:txBody>
                  <a:tcPr marL="8673" marR="8673" marT="8673" marB="8673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2219" y="1149868"/>
            <a:ext cx="11440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Отчёт 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ХХХ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- 0606007, Сведения о заработной плате работников по профессиям и должностям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Раздел 2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. Данные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по отдельным работникам, полностью отработавшим октябрь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2023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года</a:t>
            </a:r>
          </a:p>
        </p:txBody>
      </p:sp>
      <p:sp>
        <p:nvSpPr>
          <p:cNvPr id="7" name="Овал 6"/>
          <p:cNvSpPr/>
          <p:nvPr/>
        </p:nvSpPr>
        <p:spPr>
          <a:xfrm rot="-1020000">
            <a:off x="1826525" y="2834823"/>
            <a:ext cx="1335781" cy="470738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 rot="-1020000">
            <a:off x="5396733" y="2830390"/>
            <a:ext cx="1335781" cy="67355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 rot="-1020000">
            <a:off x="7209488" y="2441693"/>
            <a:ext cx="1335781" cy="708955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596320" y="5635284"/>
            <a:ext cx="494109" cy="588116"/>
            <a:chOff x="9699205" y="5186438"/>
            <a:chExt cx="440055" cy="444500"/>
          </a:xfrm>
        </p:grpSpPr>
        <p:sp>
          <p:nvSpPr>
            <p:cNvPr id="11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105830E-F0D2-4500-982B-F39B8966F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2F9904-1440-4041-B466-88997C74B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8913951" cy="936897"/>
          </a:xfrm>
        </p:spPr>
        <p:txBody>
          <a:bodyPr lIns="91440" tIns="45720" rIns="91440" bIns="45720" anchor="t"/>
          <a:lstStyle/>
          <a:p>
            <a:r>
              <a:rPr lang="ru-RU" dirty="0"/>
              <a:t>Код профессии, должности по ОКПДТР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596320" y="5635284"/>
            <a:ext cx="494109" cy="588116"/>
            <a:chOff x="9699205" y="5186438"/>
            <a:chExt cx="440055" cy="444500"/>
          </a:xfrm>
        </p:grpSpPr>
        <p:sp>
          <p:nvSpPr>
            <p:cNvPr id="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r="26433" b="27589"/>
          <a:stretch>
            <a:fillRect/>
          </a:stretch>
        </p:blipFill>
        <p:spPr bwMode="auto">
          <a:xfrm>
            <a:off x="707390" y="1050988"/>
            <a:ext cx="8969277" cy="56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Users\P43_LysovaTV\Pictures\check-r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542" y="5798169"/>
            <a:ext cx="217232" cy="317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02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536137"/>
            <a:ext cx="7214891" cy="936897"/>
          </a:xfrm>
        </p:spPr>
        <p:txBody>
          <a:bodyPr/>
          <a:lstStyle/>
          <a:p>
            <a:r>
              <a:rPr lang="ru-RU" dirty="0" smtClean="0"/>
              <a:t>Код профессии, должности по ОКПДТР 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05100" y="1596746"/>
            <a:ext cx="85612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 случае отсутствия кода профессии (должности) по ОКПДТР в пособии, проставляется наиболее подходящий код профессии схожей по обязанностям и функционалу работника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182-1823022_magnified-person-icon-iconos-de-analisis-la-competenc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22" y="1750635"/>
            <a:ext cx="1673578" cy="1538665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596320" y="5635284"/>
            <a:ext cx="494109" cy="588116"/>
            <a:chOff x="9699205" y="5186438"/>
            <a:chExt cx="440055" cy="444500"/>
          </a:xfrm>
        </p:grpSpPr>
        <p:sp>
          <p:nvSpPr>
            <p:cNvPr id="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705101" y="2689135"/>
            <a:ext cx="83918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Должности, содержащие слова: заместитель, вице-, главный, ведущий, старший, младший, помощник, первый, второй и другие (при условии отсутствия полного наименования должности в ОКПДТР), кодируются теми же кодами, что и соответствующие основные должности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05101" y="4029165"/>
            <a:ext cx="85612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Профессии рабочих, содержащие в своем наименовании слова: старший, помощник кодируются теми же кодами, что и основные профессии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5102" y="4944457"/>
            <a:ext cx="8561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Разъяснения по кодированию отдельных профессий и должностей («менеджер», «мерчандайзер», «завхоз», «учитель начальных классов») содержатся в указаниях по заполнению Формы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Рисунок 11" descr="check-r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5061396"/>
            <a:ext cx="342902" cy="444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03593" y="649868"/>
            <a:ext cx="11247739" cy="936897"/>
          </a:xfrm>
        </p:spPr>
        <p:txBody>
          <a:bodyPr lIns="91440" tIns="45720" rIns="91440" bIns="45720" anchor="t"/>
          <a:lstStyle/>
          <a:p>
            <a:r>
              <a:rPr lang="ru-RU" dirty="0">
                <a:latin typeface="Arial"/>
                <a:cs typeface="Arial"/>
              </a:rPr>
              <a:t>Стаж работы в данной организации на </a:t>
            </a:r>
            <a:r>
              <a:rPr lang="ru-RU" dirty="0" smtClean="0">
                <a:latin typeface="Arial"/>
                <a:cs typeface="Arial"/>
              </a:rPr>
              <a:t>31.10.2023</a:t>
            </a:r>
            <a:endParaRPr lang="ru-RU" dirty="0"/>
          </a:p>
          <a:p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64871" y="1909823"/>
            <a:ext cx="1079917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по состоянию </a:t>
            </a:r>
            <a:r>
              <a:rPr lang="ru-RU" sz="1600" b="1" u="sng" dirty="0">
                <a:solidFill>
                  <a:schemeClr val="bg2">
                    <a:lumMod val="25000"/>
                  </a:schemeClr>
                </a:solidFill>
              </a:rPr>
              <a:t>на </a:t>
            </a:r>
            <a:r>
              <a:rPr lang="ru-RU" sz="1600" b="1" u="sng" dirty="0" smtClean="0">
                <a:solidFill>
                  <a:schemeClr val="bg2">
                    <a:lumMod val="25000"/>
                  </a:schemeClr>
                </a:solidFill>
              </a:rPr>
              <a:t>31.10.2023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(независимо от того, сколько должностей сменил работник)</a:t>
            </a:r>
          </a:p>
          <a:p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учитывается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b="1" u="sng" dirty="0" smtClean="0">
                <a:solidFill>
                  <a:schemeClr val="bg2">
                    <a:lumMod val="25000"/>
                  </a:schemeClr>
                </a:solidFill>
              </a:rPr>
              <a:t>за </a:t>
            </a:r>
            <a:r>
              <a:rPr lang="ru-RU" sz="1600" b="1" u="sng" dirty="0">
                <a:solidFill>
                  <a:schemeClr val="bg2">
                    <a:lumMod val="25000"/>
                  </a:schemeClr>
                </a:solidFill>
              </a:rPr>
              <a:t>все время существования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данной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организации (независимо от происшедших реорганизаций, смены форм собственности)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67" y="1909823"/>
            <a:ext cx="718104" cy="718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67" y="2627927"/>
            <a:ext cx="698358" cy="7639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75500" y="3809129"/>
            <a:ext cx="908612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у генерального директора стаж составил </a:t>
            </a:r>
            <a:r>
              <a:rPr lang="ru-RU" dirty="0">
                <a:solidFill>
                  <a:srgbClr val="334286"/>
                </a:solidFill>
              </a:rPr>
              <a:t>5 лет, 8 месяцев, 15 дней</a:t>
            </a:r>
          </a:p>
          <a:p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rgbClr val="334286"/>
                </a:solidFill>
              </a:rPr>
              <a:t>5 лет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показывается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полное число</a:t>
            </a:r>
          </a:p>
          <a:p>
            <a:r>
              <a:rPr lang="ru-RU" dirty="0">
                <a:solidFill>
                  <a:srgbClr val="334286"/>
                </a:solidFill>
              </a:rPr>
              <a:t>8 месяцев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месяцы пересчитываются в дробную часть числа (8/12 =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0,7 года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15  дней - дни отбрасываются</a:t>
            </a:r>
          </a:p>
          <a:p>
            <a:r>
              <a:rPr lang="ru-RU" dirty="0"/>
              <a:t> </a:t>
            </a:r>
          </a:p>
          <a:p>
            <a:r>
              <a:rPr lang="ru-RU" dirty="0">
                <a:solidFill>
                  <a:srgbClr val="334286"/>
                </a:solidFill>
              </a:rPr>
              <a:t>Стаж работы  5,7 лет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1274" y="3809129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Пример расчета: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596320" y="5635284"/>
            <a:ext cx="494109" cy="588116"/>
            <a:chOff x="9699205" y="5186438"/>
            <a:chExt cx="440055" cy="444500"/>
          </a:xfrm>
        </p:grpSpPr>
        <p:sp>
          <p:nvSpPr>
            <p:cNvPr id="11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08F1E6-1C3E-454E-A14F-6C5539F3B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845812-3C50-4B9F-BB9B-2E6E84DB8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9584966" cy="936897"/>
          </a:xfrm>
        </p:spPr>
        <p:txBody>
          <a:bodyPr lIns="91440" tIns="45720" rIns="91440" bIns="45720" anchor="t"/>
          <a:lstStyle/>
          <a:p>
            <a:r>
              <a:rPr lang="ru-RU" dirty="0"/>
              <a:t>Суммы начисленной заработной платы за октябрь </a:t>
            </a:r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A7D58C-C59F-4709-A861-51275EBA713F}"/>
              </a:ext>
            </a:extLst>
          </p:cNvPr>
          <p:cNvSpPr txBox="1"/>
          <p:nvPr/>
        </p:nvSpPr>
        <p:spPr>
          <a:xfrm>
            <a:off x="1551296" y="1710519"/>
            <a:ext cx="941922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/>
                <a:cs typeface="Times New Roman"/>
              </a:rPr>
              <a:t>вознаграждения по итогам работы за год, за выслугу лет, выплачиваемые раз в году</a:t>
            </a:r>
          </a:p>
          <a:p>
            <a:pPr algn="just"/>
            <a:endParaRPr lang="en-US" sz="1600" dirty="0">
              <a:solidFill>
                <a:schemeClr val="bg2">
                  <a:lumMod val="25000"/>
                </a:schemeClr>
              </a:solidFill>
              <a:latin typeface="Arial"/>
              <a:cs typeface="Times New Roman"/>
            </a:endParaRPr>
          </a:p>
          <a:p>
            <a:pPr algn="just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/>
                <a:cs typeface="Times New Roman"/>
              </a:rPr>
              <a:t>единовременные премии и поощрения, включая стоимость подарков</a:t>
            </a:r>
          </a:p>
          <a:p>
            <a:pPr algn="just"/>
            <a:endParaRPr lang="en-US" sz="1600" dirty="0">
              <a:solidFill>
                <a:schemeClr val="bg2">
                  <a:lumMod val="25000"/>
                </a:schemeClr>
              </a:solidFill>
              <a:latin typeface="Arial"/>
              <a:cs typeface="Times New Roman"/>
            </a:endParaRPr>
          </a:p>
          <a:p>
            <a:pPr algn="just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/>
                <a:cs typeface="Times New Roman"/>
              </a:rPr>
              <a:t>материальная помощь к отпуску, а также 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другие выплаты, носящие разовый характер, независимо от того, представлялись они отдельным работникам или всем</a:t>
            </a:r>
            <a:endParaRPr lang="en-US" sz="1600" dirty="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 algn="just"/>
            <a:endParaRPr lang="en-US" sz="1600" dirty="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 algn="just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стоимость бесплатного питания или питания по льготным ценам в случаях,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когда отсутствует информация о суммах, приходящихся на каждого работника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endParaRPr lang="en-US" sz="1400" b="1" dirty="0">
              <a:solidFill>
                <a:schemeClr val="bg2">
                  <a:lumMod val="25000"/>
                </a:schemeClr>
              </a:solidFill>
              <a:cs typeface="Arial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596320" y="5635284"/>
            <a:ext cx="494109" cy="588116"/>
            <a:chOff x="9699205" y="5186438"/>
            <a:chExt cx="440055" cy="444500"/>
          </a:xfrm>
        </p:grpSpPr>
        <p:sp>
          <p:nvSpPr>
            <p:cNvPr id="6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92220" y="1288368"/>
            <a:ext cx="67844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ВКЛЮЧАЮТСЯ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суммы, носящие разовый характер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2839" y="4152203"/>
            <a:ext cx="2990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ОБРАЩАЕМ ВНИМАНИЕ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0" y="4895403"/>
            <a:ext cx="1015366" cy="880051"/>
          </a:xfrm>
          <a:prstGeom prst="rect">
            <a:avLst/>
          </a:prstGeom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11234" y="4530359"/>
            <a:ext cx="952282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Если начисление  премий, других выплат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производится по результатам работы за квартал, то в заработок работника за октябрь, подлежащий отражению в форме, включается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одна треть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квартальной суммы, независимо от того, в каком месяце она была начислена)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В случае если начисление квартальных премий проводится с запозданием и на дату предоставления отчета премия за III квартал не была начислена, в заработную плату работников включается одна треть квартальной премии, начисленной за II квартал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110B15C-B61F-4161-9055-1E93E8529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4BC3DF-DBFF-4AE1-8674-4563B832A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295" y="570256"/>
            <a:ext cx="10085384" cy="936897"/>
          </a:xfrm>
        </p:spPr>
        <p:txBody>
          <a:bodyPr lIns="91440" tIns="45720" rIns="91440" bIns="45720" anchor="t"/>
          <a:lstStyle/>
          <a:p>
            <a:r>
              <a:rPr lang="ru-RU" dirty="0"/>
              <a:t>Суммы начисленной заработной платы за октябрь </a:t>
            </a:r>
            <a:r>
              <a:rPr lang="ru-RU" dirty="0" smtClean="0"/>
              <a:t>2023</a:t>
            </a:r>
            <a:endParaRPr lang="ru-RU" dirty="0"/>
          </a:p>
          <a:p>
            <a:r>
              <a:rPr lang="ru-RU" dirty="0" smtClean="0">
                <a:latin typeface="Arial"/>
                <a:cs typeface="Arial"/>
              </a:rPr>
              <a:t>Внутреннее совместительство, совмещение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B3C888-56B8-4752-95FA-821365E55F88}"/>
              </a:ext>
            </a:extLst>
          </p:cNvPr>
          <p:cNvSpPr txBox="1"/>
          <p:nvPr/>
        </p:nvSpPr>
        <p:spPr>
          <a:xfrm>
            <a:off x="1358535" y="1948106"/>
            <a:ext cx="9940834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Если работник  совмещает в организации две разные должности (профессии) – заключил трудовой договор о выполнении в свободное от основной работы время другой регулярной оплачиваемой работы, то  приводятся данные только по основной должности (профессии)</a:t>
            </a:r>
          </a:p>
          <a:p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04000"/>
            <a:r>
              <a:rPr lang="ru-RU" dirty="0" smtClean="0">
                <a:solidFill>
                  <a:srgbClr val="FFC000"/>
                </a:solidFill>
              </a:rPr>
              <a:t>ИСКЛЮЧЕНИЯ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 :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руководящие работники образования и здравоохранения, которые дополнительно работают на ставках учителей, преподавателей или врачей</a:t>
            </a:r>
          </a:p>
          <a:p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По работникам, работающим в одной организации по основной профессии (должности) более чем на одну ставку (полторы, две  и более) – выполняющим дополнительную работу в основное рабочее время в рамках существующего трудового договора, показываются суммарные выплаты заработной платы</a:t>
            </a:r>
            <a:endParaRPr lang="en-US" sz="1600" dirty="0">
              <a:solidFill>
                <a:schemeClr val="bg2">
                  <a:lumMod val="25000"/>
                </a:schemeClr>
              </a:solidFill>
              <a:cs typeface="Arial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596320" y="5635284"/>
            <a:ext cx="494109" cy="588116"/>
            <a:chOff x="9699205" y="5186438"/>
            <a:chExt cx="440055" cy="444500"/>
          </a:xfrm>
        </p:grpSpPr>
        <p:sp>
          <p:nvSpPr>
            <p:cNvPr id="6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7" y="1948106"/>
            <a:ext cx="917069" cy="10040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6" y="4342292"/>
            <a:ext cx="917069" cy="10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688769"/>
            <a:ext cx="11523728" cy="936897"/>
          </a:xfrm>
        </p:spPr>
        <p:txBody>
          <a:bodyPr/>
          <a:lstStyle/>
          <a:p>
            <a:pPr lvl="0"/>
            <a:r>
              <a:rPr lang="ru-RU" dirty="0"/>
              <a:t>Порядок предоставления отчетности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4416" y="1959428"/>
            <a:ext cx="10111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2190" y="3981590"/>
            <a:ext cx="10194370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schemeClr val="bg2">
                    <a:lumMod val="25000"/>
                  </a:schemeClr>
                </a:solidFill>
              </a:rPr>
              <a:t>Срок предоставления </a:t>
            </a:r>
            <a:r>
              <a:rPr lang="ru-RU" sz="1450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sz="1450" b="1" dirty="0" smtClean="0">
                <a:solidFill>
                  <a:schemeClr val="bg2">
                    <a:lumMod val="25000"/>
                  </a:schemeClr>
                </a:solidFill>
              </a:rPr>
              <a:t>с 1 по  </a:t>
            </a:r>
            <a:r>
              <a:rPr lang="ru-RU" sz="1450" b="1" dirty="0">
                <a:solidFill>
                  <a:schemeClr val="bg2">
                    <a:lumMod val="25000"/>
                  </a:schemeClr>
                </a:solidFill>
              </a:rPr>
              <a:t>30 ноября </a:t>
            </a:r>
            <a:r>
              <a:rPr lang="ru-RU" sz="1450" b="1" dirty="0" smtClean="0">
                <a:solidFill>
                  <a:schemeClr val="bg2">
                    <a:lumMod val="25000"/>
                  </a:schemeClr>
                </a:solidFill>
              </a:rPr>
              <a:t>2023 </a:t>
            </a:r>
            <a:r>
              <a:rPr lang="ru-RU" sz="1450" b="1" dirty="0">
                <a:solidFill>
                  <a:schemeClr val="bg2">
                    <a:lumMod val="25000"/>
                  </a:schemeClr>
                </a:solidFill>
              </a:rPr>
              <a:t>года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596320" y="5635284"/>
            <a:ext cx="494109" cy="588116"/>
            <a:chOff x="9699205" y="5186438"/>
            <a:chExt cx="440055" cy="444500"/>
          </a:xfrm>
        </p:grpSpPr>
        <p:sp>
          <p:nvSpPr>
            <p:cNvPr id="7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0" y="1625666"/>
            <a:ext cx="889969" cy="93940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82189" y="1625666"/>
            <a:ext cx="10194371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00"/>
              </a:spcBef>
            </a:pPr>
            <a:r>
              <a:rPr lang="ru-RU" sz="1450" spc="-10" dirty="0" smtClean="0">
                <a:solidFill>
                  <a:schemeClr val="bg2">
                    <a:lumMod val="25000"/>
                  </a:schemeClr>
                </a:solidFill>
                <a:cs typeface="Arial"/>
              </a:rPr>
              <a:t>Форму № 57-Т, утвержденную приказом Росстата от 31.07.2023 № 360, представляют </a:t>
            </a:r>
            <a:r>
              <a:rPr lang="ru-RU" sz="1450" spc="-10" dirty="0">
                <a:solidFill>
                  <a:schemeClr val="bg2">
                    <a:lumMod val="25000"/>
                  </a:schemeClr>
                </a:solidFill>
                <a:cs typeface="Arial"/>
              </a:rPr>
              <a:t>юридические лица, их обособленные подразделения (кроме субъектов малого предпринимательства), осуществляющие все виды экономической деятельности (кроме финансовой и страховой деятельности; государственного управления и обеспечения военной безопасности; деятельности общественных и экстерриториальных организаций) определенные вследствие проведения научно обоснованного отбора отчетных единиц  (выборки) </a:t>
            </a:r>
          </a:p>
          <a:p>
            <a:pPr marL="12700" lvl="0">
              <a:spcBef>
                <a:spcPts val="1000"/>
              </a:spcBef>
            </a:pPr>
            <a:r>
              <a:rPr lang="ru-RU" sz="1450" spc="-10" dirty="0">
                <a:solidFill>
                  <a:schemeClr val="bg2">
                    <a:lumMod val="25000"/>
                  </a:schemeClr>
                </a:solidFill>
                <a:cs typeface="Arial"/>
              </a:rPr>
              <a:t>Обращаем внимание, что </a:t>
            </a:r>
            <a:r>
              <a:rPr lang="ru-RU" sz="1450" b="1" spc="-10" dirty="0">
                <a:solidFill>
                  <a:schemeClr val="bg2">
                    <a:lumMod val="25000"/>
                  </a:schemeClr>
                </a:solidFill>
                <a:cs typeface="Arial"/>
              </a:rPr>
              <a:t>в выборку может попасть</a:t>
            </a:r>
            <a:r>
              <a:rPr lang="ru-RU" sz="1450" spc="-10" dirty="0">
                <a:solidFill>
                  <a:schemeClr val="bg2">
                    <a:lumMod val="25000"/>
                  </a:schemeClr>
                </a:solidFill>
                <a:cs typeface="Arial"/>
              </a:rPr>
              <a:t> как юридическое лицо (без обособленных подразделений), так и отдельные обособленные подразделения (одно или несколько).  Представление сводных данных не допускается</a:t>
            </a:r>
          </a:p>
        </p:txBody>
      </p:sp>
      <p:pic>
        <p:nvPicPr>
          <p:cNvPr id="12" name="Picture 2" descr="C:\Users\P43_LysovaTV\Pictures\check-r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431" y="2915391"/>
            <a:ext cx="308758" cy="320635"/>
          </a:xfrm>
          <a:prstGeom prst="rect">
            <a:avLst/>
          </a:prstGeom>
          <a:noFill/>
        </p:spPr>
      </p:pic>
      <p:pic>
        <p:nvPicPr>
          <p:cNvPr id="1028" name="Picture 4" descr="C:\Users\P43_LysovaTV\Pictures\kisspng-computer-icons-timer-alarm-clocks-signal-5ac9d699727267.77801078152317711346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724" y="3764478"/>
            <a:ext cx="747465" cy="75627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182190" y="5081286"/>
            <a:ext cx="101943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schemeClr val="bg2">
                    <a:lumMod val="25000"/>
                  </a:schemeClr>
                </a:solidFill>
              </a:rPr>
              <a:t>Отчетность  исключительно в форме электронного документа, подписанного  усиленной квалифицированной электронной </a:t>
            </a:r>
            <a:r>
              <a:rPr lang="ru-RU" sz="1450" dirty="0" smtClean="0">
                <a:solidFill>
                  <a:schemeClr val="bg2">
                    <a:lumMod val="25000"/>
                  </a:schemeClr>
                </a:solidFill>
              </a:rPr>
              <a:t>подписью</a:t>
            </a:r>
            <a:endParaRPr lang="ru-RU" sz="145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7" y="4915032"/>
            <a:ext cx="914402" cy="1034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9E6F6DD-CAD6-4A0E-BCDA-EE786EE3D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93FBBB-9FFB-4C14-AF9F-4B143F5A22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724395"/>
            <a:ext cx="10824637" cy="936897"/>
          </a:xfrm>
        </p:spPr>
        <p:txBody>
          <a:bodyPr lIns="91440" tIns="45720" rIns="91440" bIns="45720" anchor="t"/>
          <a:lstStyle/>
          <a:p>
            <a:r>
              <a:rPr lang="ru-RU" dirty="0" smtClean="0">
                <a:latin typeface="Arial"/>
                <a:cs typeface="Arial"/>
              </a:rPr>
              <a:t>Выплаты по районному регулированию</a:t>
            </a:r>
          </a:p>
          <a:p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596320" y="5635284"/>
            <a:ext cx="494109" cy="588116"/>
            <a:chOff x="9699205" y="5186438"/>
            <a:chExt cx="440055" cy="444500"/>
          </a:xfrm>
        </p:grpSpPr>
        <p:sp>
          <p:nvSpPr>
            <p:cNvPr id="6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026" name="Picture 2" descr="C:\Users\P43_LysovaTV\Pictures\карта-области_ве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220" y="1828800"/>
            <a:ext cx="3221689" cy="376923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880972" y="1828800"/>
            <a:ext cx="3962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РАЙОННЫЙ КОЭФФИЦИЕНТ  1,15</a:t>
            </a:r>
          </a:p>
          <a:p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79623" y="3012713"/>
            <a:ext cx="17765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cs typeface="Times New Roman"/>
              </a:rPr>
              <a:t>Омутнинский</a:t>
            </a:r>
          </a:p>
          <a:p>
            <a:pPr algn="just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cs typeface="Times New Roman"/>
              </a:rPr>
              <a:t>Орловский</a:t>
            </a:r>
          </a:p>
          <a:p>
            <a:pPr algn="just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cs typeface="Times New Roman"/>
              </a:rPr>
              <a:t>Нагорский</a:t>
            </a:r>
          </a:p>
          <a:p>
            <a:pPr algn="just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cs typeface="Times New Roman"/>
              </a:rPr>
              <a:t>Опаринский</a:t>
            </a:r>
          </a:p>
          <a:p>
            <a:pPr algn="just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cs typeface="Times New Roman"/>
              </a:rPr>
              <a:t>Подосиновский</a:t>
            </a:r>
          </a:p>
          <a:p>
            <a:pPr algn="just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cs typeface="Times New Roman"/>
              </a:rPr>
              <a:t>Слободской</a:t>
            </a:r>
          </a:p>
          <a:p>
            <a:pPr algn="just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cs typeface="Times New Roman"/>
              </a:rPr>
              <a:t>Унинский</a:t>
            </a:r>
          </a:p>
          <a:p>
            <a:pPr algn="just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cs typeface="Times New Roman"/>
              </a:rPr>
              <a:t>Фаленский</a:t>
            </a:r>
          </a:p>
          <a:p>
            <a:pPr algn="just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cs typeface="Times New Roman"/>
              </a:rPr>
              <a:t>Юрьянский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3909" y="2290465"/>
            <a:ext cx="7367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4286"/>
                </a:solidFill>
              </a:rPr>
              <a:t>в  г. Киров и в следующих районах Кировской</a:t>
            </a:r>
            <a:r>
              <a:rPr lang="ru-RU" dirty="0" smtClean="0">
                <a:solidFill>
                  <a:srgbClr val="334286"/>
                </a:solidFill>
              </a:rPr>
              <a:t> области:</a:t>
            </a:r>
            <a:r>
              <a:rPr lang="en-US" dirty="0" smtClean="0">
                <a:solidFill>
                  <a:srgbClr val="334286"/>
                </a:solidFill>
              </a:rPr>
              <a:t> </a:t>
            </a:r>
            <a:endParaRPr lang="ru-RU" dirty="0">
              <a:solidFill>
                <a:srgbClr val="33428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22914" y="2913132"/>
            <a:ext cx="22816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cs typeface="Times New Roman"/>
              </a:rPr>
              <a:t>Афанасьевский</a:t>
            </a:r>
          </a:p>
          <a:p>
            <a:pPr algn="just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cs typeface="Times New Roman"/>
              </a:rPr>
              <a:t>Белохолуницкий</a:t>
            </a:r>
          </a:p>
          <a:p>
            <a:pPr algn="just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cs typeface="Times New Roman"/>
              </a:rPr>
              <a:t>Богородский</a:t>
            </a:r>
          </a:p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cs typeface="Times New Roman"/>
              </a:rPr>
              <a:t>Верхнекамский</a:t>
            </a:r>
          </a:p>
          <a:p>
            <a:pPr algn="just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cs typeface="Times New Roman"/>
              </a:rPr>
              <a:t>Даровской</a:t>
            </a:r>
          </a:p>
          <a:p>
            <a:pPr algn="just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cs typeface="Times New Roman"/>
              </a:rPr>
              <a:t>Зуевский</a:t>
            </a:r>
          </a:p>
          <a:p>
            <a:pPr algn="just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cs typeface="Times New Roman"/>
              </a:rPr>
              <a:t>Кирово-Чепецкий</a:t>
            </a:r>
          </a:p>
          <a:p>
            <a:pPr algn="just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cs typeface="Times New Roman"/>
              </a:rPr>
              <a:t>Лузский</a:t>
            </a:r>
          </a:p>
          <a:p>
            <a:pPr algn="just"/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cs typeface="Times New Roman"/>
              </a:rPr>
              <a:t>Куменский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cs typeface="Times New Roman"/>
            </a:endParaRPr>
          </a:p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/>
              </a:rPr>
              <a:t>Мурашинский</a:t>
            </a:r>
            <a:endParaRPr lang="en-US" sz="1600" dirty="0">
              <a:solidFill>
                <a:schemeClr val="bg2">
                  <a:lumMod val="25000"/>
                </a:schemeClr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8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axresdefault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545" r="12545"/>
          <a:stretch>
            <a:fillRect/>
          </a:stretch>
        </p:blipFill>
        <p:spPr>
          <a:xfrm>
            <a:off x="6895475" y="1155502"/>
            <a:ext cx="5296525" cy="4278647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92219" y="1684750"/>
            <a:ext cx="6278397" cy="3749399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Никитинская Ольга Владимировна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ведущий специалист-эксперт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отдела статистики труда, образования, науки и инноваций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(8 332) 64-19-20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8-922-973-84-74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43.NikitinskaiaOV@rosstat.gov.ru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вопросам технической поддержки предоставления  первичных статистических данных в электронном виде обращаться по телефонам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(8 332) 37-67-50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(8 332)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64-55-47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43@rosstat.gov.ru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5928698" cy="936897"/>
          </a:xfrm>
        </p:spPr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028" y="5287979"/>
            <a:ext cx="914402" cy="9113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428" y="5440379"/>
            <a:ext cx="914402" cy="9113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28" y="5592779"/>
            <a:ext cx="914402" cy="911354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596320" y="5635284"/>
            <a:ext cx="494109" cy="588116"/>
            <a:chOff x="9699205" y="5186438"/>
            <a:chExt cx="440055" cy="444500"/>
          </a:xfrm>
        </p:grpSpPr>
        <p:sp>
          <p:nvSpPr>
            <p:cNvPr id="11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700645"/>
            <a:ext cx="5289183" cy="748146"/>
          </a:xfrm>
        </p:spPr>
        <p:txBody>
          <a:bodyPr/>
          <a:lstStyle/>
          <a:p>
            <a:r>
              <a:rPr lang="ru-RU" dirty="0"/>
              <a:t>Электронная версия отчета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04578270"/>
              </p:ext>
            </p:extLst>
          </p:nvPr>
        </p:nvGraphicFramePr>
        <p:xfrm>
          <a:off x="464457" y="1935678"/>
          <a:ext cx="10876478" cy="3811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596320" y="5635284"/>
            <a:ext cx="494109" cy="588116"/>
            <a:chOff x="9699205" y="5186438"/>
            <a:chExt cx="440055" cy="444500"/>
          </a:xfrm>
        </p:grpSpPr>
        <p:sp>
          <p:nvSpPr>
            <p:cNvPr id="6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0882461" cy="936897"/>
          </a:xfrm>
        </p:spPr>
        <p:txBody>
          <a:bodyPr/>
          <a:lstStyle/>
          <a:p>
            <a:pPr lvl="0"/>
            <a:r>
              <a:rPr lang="ru-RU" sz="2400" u="sng" dirty="0"/>
              <a:t>Раздел 1</a:t>
            </a:r>
            <a:r>
              <a:rPr lang="ru-RU" sz="2400" dirty="0"/>
              <a:t>. Численность и начисленная заработная плата работников списочного состава по полу за октябрь </a:t>
            </a:r>
            <a:r>
              <a:rPr lang="ru-RU" sz="2400" dirty="0" smtClean="0"/>
              <a:t>2023 </a:t>
            </a:r>
            <a:r>
              <a:rPr lang="ru-RU" sz="2400" dirty="0"/>
              <a:t>года</a:t>
            </a:r>
          </a:p>
          <a:p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2221" y="4306916"/>
          <a:ext cx="11309974" cy="2048766"/>
        </p:xfrm>
        <a:graphic>
          <a:graphicData uri="http://schemas.openxmlformats.org/drawingml/2006/table">
            <a:tbl>
              <a:tblPr/>
              <a:tblGrid>
                <a:gridCol w="645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6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8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1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7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27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27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44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447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8482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0619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557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7227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1428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Наименование ВЭД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№ строки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Код по ОКВЭД2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Средняя численность работников за отчетный месяц – ВСЕГО  человек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/>
                        <a:t>Средняя численность работников списочного состава </a:t>
                      </a:r>
                      <a:r>
                        <a:rPr lang="ru-RU" sz="900" dirty="0"/>
                        <a:t>(за отчетный месяц, человек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Средняя численность внешних совместителей за отчетный месяц, человек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Средняя численность работников, выполнявших работы по договорам ГПХ за отчетный месяц, человек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Количество отработанных человеко-часов работниками списочного состава с начала года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Количество отработанных человеко-часов внешними совместителями с начала года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Фонд начисленной заработной платы за отчетный месяц - ВСЕГО (сумма граф 8, 9, 10), </a:t>
                      </a:r>
                      <a:r>
                        <a:rPr lang="ru-RU" sz="900" dirty="0" err="1"/>
                        <a:t>тыс</a:t>
                      </a:r>
                      <a:r>
                        <a:rPr lang="ru-RU" sz="900" dirty="0"/>
                        <a:t> </a:t>
                      </a:r>
                      <a:r>
                        <a:rPr lang="ru-RU" sz="900" dirty="0" smtClean="0"/>
                        <a:t>руб.</a:t>
                      </a:r>
                      <a:endParaRPr lang="ru-RU" sz="900" dirty="0"/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Фонд начисленной заработной платы работникам </a:t>
                      </a:r>
                      <a:r>
                        <a:rPr lang="ru-RU" sz="900" b="1" dirty="0"/>
                        <a:t>списочного состава </a:t>
                      </a:r>
                      <a:r>
                        <a:rPr lang="ru-RU" sz="900" dirty="0"/>
                        <a:t>(без внешних совместителей) за отчетный месяц, </a:t>
                      </a:r>
                      <a:r>
                        <a:rPr lang="ru-RU" sz="900" dirty="0" smtClean="0"/>
                        <a:t>тыс. руб.</a:t>
                      </a:r>
                      <a:endParaRPr lang="ru-RU" sz="900" dirty="0"/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Фонд начисленной заработной платы внешним совместителям за отчетный месяц, </a:t>
                      </a:r>
                      <a:r>
                        <a:rPr lang="ru-RU" sz="900" dirty="0" smtClean="0"/>
                        <a:t>тыс. руб.</a:t>
                      </a:r>
                      <a:endParaRPr lang="ru-RU" sz="900" dirty="0"/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Фонд начисленной заработной платы работникам, выполнявшим работы по договорам ГПХ, за отчетный месяц, </a:t>
                      </a:r>
                      <a:r>
                        <a:rPr lang="ru-RU" sz="900" dirty="0" smtClean="0"/>
                        <a:t>тыс. руб.</a:t>
                      </a:r>
                      <a:endParaRPr lang="ru-RU" sz="900" dirty="0"/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dirty="0"/>
                        <a:t>Выплаты социального характера работникам - ВСЕГО, с начала года, </a:t>
                      </a:r>
                      <a:r>
                        <a:rPr lang="ru-RU" sz="900" dirty="0" err="1"/>
                        <a:t>тыс</a:t>
                      </a:r>
                      <a:r>
                        <a:rPr lang="ru-RU" sz="900" dirty="0"/>
                        <a:t> </a:t>
                      </a:r>
                      <a:r>
                        <a:rPr lang="ru-RU" sz="900" dirty="0" smtClean="0"/>
                        <a:t>руб.</a:t>
                      </a:r>
                      <a:endParaRPr lang="ru-RU" sz="900" dirty="0"/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/>
                        <a:t>А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/>
                        <a:t>Б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/>
                        <a:t>В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/>
                        <a:t>1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/>
                        <a:t>2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/>
                        <a:t>3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/>
                        <a:t>4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/>
                        <a:t>5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/>
                        <a:t>6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/>
                        <a:t>7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/>
                        <a:t>8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/>
                        <a:t>9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/>
                        <a:t>10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/>
                        <a:t>11</a:t>
                      </a:r>
                    </a:p>
                  </a:txBody>
                  <a:tcPr marL="11261" marR="11261" marT="11261" marB="11261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6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dirty="0"/>
                        <a:t>Всего</a:t>
                      </a:r>
                    </a:p>
                  </a:txBody>
                  <a:tcPr marL="11261" marR="11261" marT="11261" marB="11261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dirty="0"/>
                        <a:t>01</a:t>
                      </a:r>
                    </a:p>
                  </a:txBody>
                  <a:tcPr marL="11261" marR="11261" marT="11261" marB="11261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dirty="0"/>
                        <a:t>101.АГ</a:t>
                      </a:r>
                    </a:p>
                  </a:txBody>
                  <a:tcPr marL="11261" marR="11261" marT="11261" marB="11261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dirty="0"/>
                        <a:t>163.9</a:t>
                      </a:r>
                    </a:p>
                  </a:txBody>
                  <a:tcPr marL="11261" marR="11261" marT="11261" marB="11261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dirty="0"/>
                        <a:t>162.4</a:t>
                      </a:r>
                    </a:p>
                  </a:txBody>
                  <a:tcPr marL="11261" marR="11261" marT="11261" marB="11261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dirty="0"/>
                        <a:t>0.5</a:t>
                      </a:r>
                    </a:p>
                  </a:txBody>
                  <a:tcPr marL="11261" marR="11261" marT="11261" marB="11261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dirty="0"/>
                        <a:t>1</a:t>
                      </a:r>
                    </a:p>
                  </a:txBody>
                  <a:tcPr marL="11261" marR="11261" marT="11261" marB="11261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dirty="0"/>
                        <a:t>0</a:t>
                      </a:r>
                    </a:p>
                  </a:txBody>
                  <a:tcPr marL="11261" marR="11261" marT="11261" marB="11261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dirty="0"/>
                        <a:t>0</a:t>
                      </a:r>
                    </a:p>
                  </a:txBody>
                  <a:tcPr marL="11261" marR="11261" marT="11261" marB="11261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dirty="0"/>
                        <a:t>7075.0</a:t>
                      </a:r>
                    </a:p>
                  </a:txBody>
                  <a:tcPr marL="11261" marR="11261" marT="11261" marB="11261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dirty="0"/>
                        <a:t>7052.8</a:t>
                      </a:r>
                    </a:p>
                  </a:txBody>
                  <a:tcPr marL="11261" marR="11261" marT="11261" marB="11261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dirty="0"/>
                        <a:t>17.2</a:t>
                      </a:r>
                    </a:p>
                  </a:txBody>
                  <a:tcPr marL="11261" marR="11261" marT="11261" marB="11261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dirty="0"/>
                        <a:t>5</a:t>
                      </a:r>
                    </a:p>
                  </a:txBody>
                  <a:tcPr marL="11261" marR="11261" marT="11261" marB="11261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dirty="0"/>
                        <a:t>0.0</a:t>
                      </a:r>
                    </a:p>
                  </a:txBody>
                  <a:tcPr marL="11261" marR="11261" marT="11261" marB="11261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45705" y="1983179"/>
          <a:ext cx="10828976" cy="1525387"/>
        </p:xfrm>
        <a:graphic>
          <a:graphicData uri="http://schemas.openxmlformats.org/drawingml/2006/table">
            <a:tbl>
              <a:tblPr/>
              <a:tblGrid>
                <a:gridCol w="2707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72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72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072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1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/>
                        <a:t>Наименование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/>
                        <a:t>№ строки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/>
                        <a:t>Среднесписочная численность работников, человек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/>
                        <a:t>Начислено сумм заработной платы за октябрь, тыс.рублей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/>
                        <a:t>1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/>
                        <a:t>2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/>
                        <a:t>3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/>
                        <a:t>4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2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/>
                        <a:t>Всего(стр.02+03)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/>
                        <a:t>01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/>
                        <a:t>162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/>
                        <a:t>7052.8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9452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000" dirty="0"/>
                        <a:t>в том числе</a:t>
                      </a:r>
                      <a:r>
                        <a:rPr lang="ru-RU" sz="1200" dirty="0"/>
                        <a:t>: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2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/>
                        <a:t>мужчины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/>
                        <a:t>02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/>
                        <a:t>91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/>
                        <a:t>4154.9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2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/>
                        <a:t>женщины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/>
                        <a:t>03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/>
                        <a:t>71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/>
                        <a:t>2897.9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2220" y="1459959"/>
            <a:ext cx="11084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Отчёт 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ХХХ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0606007, Сведения о заработной плате работников по профессиям и должностям</a:t>
            </a:r>
          </a:p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Раздел 1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.Численность и начисленная заработная плата работников списочного состава по полу за октябрь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2023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5705" y="3508566"/>
            <a:ext cx="10533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E1002B"/>
                </a:solidFill>
              </a:rPr>
              <a:t>!!! Обязательное условие: 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данные по стр.01 Раздела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1 формы № 57-Т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должны равняться аналогичным данным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формы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№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П-4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за октябрь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2023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года</a:t>
            </a:r>
          </a:p>
        </p:txBody>
      </p:sp>
      <p:sp>
        <p:nvSpPr>
          <p:cNvPr id="8" name="Овал 7"/>
          <p:cNvSpPr/>
          <p:nvPr/>
        </p:nvSpPr>
        <p:spPr>
          <a:xfrm>
            <a:off x="3075710" y="6094072"/>
            <a:ext cx="795647" cy="523220"/>
          </a:xfrm>
          <a:prstGeom prst="ellipse">
            <a:avLst/>
          </a:prstGeom>
          <a:noFill/>
          <a:ln w="1905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8346375" y="5984862"/>
            <a:ext cx="795647" cy="523220"/>
          </a:xfrm>
          <a:prstGeom prst="ellipse">
            <a:avLst/>
          </a:prstGeom>
          <a:noFill/>
          <a:ln w="1905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>
            <a:stCxn id="8" idx="0"/>
          </p:cNvCxnSpPr>
          <p:nvPr/>
        </p:nvCxnSpPr>
        <p:spPr>
          <a:xfrm rot="5400000" flipH="1" flipV="1">
            <a:off x="3604950" y="2692580"/>
            <a:ext cx="3270076" cy="3532908"/>
          </a:xfrm>
          <a:prstGeom prst="straightConnector1">
            <a:avLst/>
          </a:prstGeom>
          <a:ln w="19050">
            <a:solidFill>
              <a:srgbClr val="E100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7663031" y="3945752"/>
            <a:ext cx="3051658" cy="1026566"/>
          </a:xfrm>
          <a:prstGeom prst="straightConnector1">
            <a:avLst/>
          </a:prstGeom>
          <a:ln w="19050">
            <a:solidFill>
              <a:srgbClr val="E100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596320" y="5635284"/>
            <a:ext cx="494109" cy="588116"/>
            <a:chOff x="9699205" y="5186438"/>
            <a:chExt cx="440055" cy="4445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ale_1200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6757" r="16757"/>
          <a:stretch>
            <a:fillRect/>
          </a:stretch>
        </p:blipFill>
        <p:spPr/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745892" y="1569806"/>
            <a:ext cx="5464414" cy="4065478"/>
          </a:xfrm>
        </p:spPr>
        <p:txBody>
          <a:bodyPr/>
          <a:lstStyle/>
          <a:p>
            <a:r>
              <a:rPr lang="ru-RU" b="1" dirty="0">
                <a:solidFill>
                  <a:srgbClr val="334286"/>
                </a:solidFill>
              </a:rPr>
              <a:t>УЧИТЫВАЮТСЯ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постоянные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временные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сезонные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7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/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      работники списочного состава,</a:t>
            </a:r>
          </a:p>
          <a:p>
            <a:pPr marL="285750" indent="-285750">
              <a:lnSpc>
                <a:spcPct val="100000"/>
              </a:lnSpc>
            </a:pP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отработавшие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на </a:t>
            </a:r>
            <a:r>
              <a:rPr lang="ru-RU" sz="1700" b="1" dirty="0">
                <a:solidFill>
                  <a:srgbClr val="C00000"/>
                </a:solidFill>
              </a:rPr>
              <a:t>полной ставке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(должностном окладе) </a:t>
            </a:r>
            <a:r>
              <a:rPr lang="ru-RU" sz="1700" b="1" dirty="0">
                <a:solidFill>
                  <a:srgbClr val="C00000"/>
                </a:solidFill>
              </a:rPr>
              <a:t>все рабочие дни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октября 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2023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года и которым была начислена заработная плата за октябрь (в том числе находившиеся в служебных командировках</a:t>
            </a:r>
            <a:r>
              <a:rPr lang="ru-RU" sz="1700" dirty="0"/>
              <a:t>)</a:t>
            </a:r>
          </a:p>
          <a:p>
            <a:endParaRPr lang="ru-RU" dirty="0"/>
          </a:p>
        </p:txBody>
      </p:sp>
      <p:pic>
        <p:nvPicPr>
          <p:cNvPr id="12" name="Рисунок 11" descr="doctor-1024x768.jpg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2500" r="12500"/>
          <a:stretch>
            <a:fillRect/>
          </a:stretch>
        </p:blipFill>
        <p:spPr/>
      </p:pic>
      <p:sp>
        <p:nvSpPr>
          <p:cNvPr id="8" name="Прямоугольник 7"/>
          <p:cNvSpPr/>
          <p:nvPr/>
        </p:nvSpPr>
        <p:spPr>
          <a:xfrm>
            <a:off x="5296395" y="558602"/>
            <a:ext cx="648714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dirty="0">
                <a:solidFill>
                  <a:srgbClr val="334286"/>
                </a:solidFill>
              </a:rPr>
              <a:t>ЧИСЛЕННОСТЬ РАБОТНИКОВ, полностью отработавшим октябрь </a:t>
            </a:r>
            <a:r>
              <a:rPr lang="ru-RU" sz="2400" dirty="0" smtClean="0">
                <a:solidFill>
                  <a:srgbClr val="334286"/>
                </a:solidFill>
              </a:rPr>
              <a:t>2023 </a:t>
            </a:r>
            <a:r>
              <a:rPr lang="ru-RU" sz="2400" dirty="0">
                <a:solidFill>
                  <a:srgbClr val="334286"/>
                </a:solidFill>
              </a:rPr>
              <a:t>года</a:t>
            </a:r>
          </a:p>
        </p:txBody>
      </p:sp>
      <p:pic>
        <p:nvPicPr>
          <p:cNvPr id="17" name="Рисунок 16" descr="image0783292033.jpg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6645" r="16645"/>
          <a:stretch>
            <a:fillRect/>
          </a:stretch>
        </p:blipFill>
        <p:spPr/>
      </p:pic>
      <p:pic>
        <p:nvPicPr>
          <p:cNvPr id="19" name="Рисунок 18" descr="y0KghCd2P6R9Yjhjb5T4FZ9Cxj1EMc_WdGw81ZOl_OcdYUtmLnMayWqGwINmRQ3i60cuU99iCtYFslZlUO_Ap7H90tvjnJMdMGrbmj5OVsyrsXpsRLBtPTRpyXYu1qTqNjJ7OFb9OMNQAqEdlaeUzvYW6wFJIjg0EtOKHhlc3pVhElUAmOH9Rpuwa_VCZLqusoevsiYB6MSRJPtL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23750" r="23750"/>
          <a:stretch>
            <a:fillRect/>
          </a:stretch>
        </p:blipFill>
        <p:spPr/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596320" y="5635284"/>
            <a:ext cx="494109" cy="588116"/>
            <a:chOff x="9699205" y="5186438"/>
            <a:chExt cx="440055" cy="444500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23" name="Picture 2" descr="C:\Users\P43_LysovaTV\Pictures\check-re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10203" y="2072242"/>
            <a:ext cx="308758" cy="320635"/>
          </a:xfrm>
          <a:prstGeom prst="rect">
            <a:avLst/>
          </a:prstGeom>
          <a:noFill/>
        </p:spPr>
      </p:pic>
      <p:pic>
        <p:nvPicPr>
          <p:cNvPr id="24" name="Picture 2" descr="C:\Users\P43_LysovaTV\Pictures\check-re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10203" y="2392877"/>
            <a:ext cx="308758" cy="320635"/>
          </a:xfrm>
          <a:prstGeom prst="rect">
            <a:avLst/>
          </a:prstGeom>
          <a:noFill/>
        </p:spPr>
      </p:pic>
      <p:pic>
        <p:nvPicPr>
          <p:cNvPr id="25" name="Picture 2" descr="C:\Users\P43_LysovaTV\Pictures\check-re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10203" y="2713512"/>
            <a:ext cx="308758" cy="32063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59645" y="373936"/>
            <a:ext cx="34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334286"/>
                </a:solidFill>
              </a:rPr>
              <a:t>Разделы 2 и 3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8"/>
            <a:ext cx="10918086" cy="603894"/>
          </a:xfrm>
        </p:spPr>
        <p:txBody>
          <a:bodyPr/>
          <a:lstStyle/>
          <a:p>
            <a:r>
              <a:rPr lang="ru-RU" dirty="0"/>
              <a:t>Список работников, на основании которого будет  производится отбор для индивидуального обследования 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92220" y="1547685"/>
            <a:ext cx="4424264" cy="603894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ВКЛЮЧАЮТСЯ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РАБОТНИКИ: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220" y="1547685"/>
            <a:ext cx="10918086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b="1" dirty="0"/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 принятые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и выбывшие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в течение октября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не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являвшиеся в октябре на работу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по болезни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находившиеся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в отпусках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(по беременности и родам или в отпуске по уходу за ребенком, без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сохранения    заработной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платы, в ежегодном оплачиваемом отпуске (все дни октября или частично), в учебном и других отпусках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проходившие профессиональное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обучение, повышение квалификации или приобретение новой профессии </a:t>
            </a:r>
            <a:r>
              <a:rPr lang="ru-RU" sz="140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sz="1400" smtClean="0">
                <a:solidFill>
                  <a:schemeClr val="bg2">
                    <a:lumMod val="25000"/>
                  </a:schemeClr>
                </a:solidFill>
              </a:rPr>
              <a:t>специальности)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имевшие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ученический договор с целью приобретения профессии (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ученики)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 работавшие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неполное рабочее время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находившиеся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в простое по вине работодателя и по причинам, не зависящим от работодателя и работника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 осуществлявшие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работы на дому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личным трудом (надомники)</a:t>
            </a: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совершившие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в октябре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прогулы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другие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работники, если они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отсутствовали на работе 1 день и более по причинам, не связанным с функционированием организации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, например, выполнявшие государственные или общественные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обязанности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596320" y="5635284"/>
            <a:ext cx="494109" cy="588116"/>
            <a:chOff x="9699205" y="5186438"/>
            <a:chExt cx="440055" cy="444500"/>
          </a:xfrm>
        </p:grpSpPr>
        <p:sp>
          <p:nvSpPr>
            <p:cNvPr id="11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92220" y="5129767"/>
            <a:ext cx="10699666" cy="1093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endParaRPr lang="ru-RU" sz="2000" dirty="0">
              <a:solidFill>
                <a:srgbClr val="C0000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1600" b="1" dirty="0">
                <a:solidFill>
                  <a:srgbClr val="334286"/>
                </a:solidFill>
              </a:rPr>
              <a:t>Список должен быть пронумерован</a:t>
            </a:r>
          </a:p>
          <a:p>
            <a:pPr algn="just">
              <a:lnSpc>
                <a:spcPct val="120000"/>
              </a:lnSpc>
            </a:pPr>
            <a:r>
              <a:rPr lang="ru-RU" sz="1600" b="1" dirty="0">
                <a:solidFill>
                  <a:srgbClr val="334286"/>
                </a:solidFill>
              </a:rPr>
              <a:t>Последовательность работников: руководители, специалисты, другие служащие, рабочие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11131842" cy="936897"/>
          </a:xfrm>
        </p:spPr>
        <p:txBody>
          <a:bodyPr/>
          <a:lstStyle/>
          <a:p>
            <a:r>
              <a:rPr lang="ru-RU" dirty="0"/>
              <a:t>При распределении работников по категориям следует руководствоваться следующими понятиями</a:t>
            </a:r>
            <a:r>
              <a:rPr lang="ru-RU" b="1" dirty="0"/>
              <a:t>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17888" y="1661127"/>
          <a:ext cx="10906174" cy="4419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04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019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РУКОВОДИТЕЛИ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работники, занимающие должности руководителей организаций, структурных подразделений (управлений, департаментов, отделов, цехов, участков и др.) и их заместители (директора, начальники и заведующие всех наименований, управляющие, председатели, капитаны, производители работ, главные бухгалтеры, главные инженеры, главные механики, главные научные сотрудники и т.п.)</a:t>
                      </a:r>
                      <a:endParaRPr lang="ru-RU" sz="14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351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СПЕЦИАЛИСТЫ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работники, занятые на работах, как правило, требующих высшего или среднего профессионального образования: инженеры, врачи, преподаватели, экономисты, бухгалтеры, геологи, инспекторы, корректоры, математики, техники, медицинские сестры, механики, нормировщики, программисты, психологи, редакторы, ревизоры, энергетики, юрисконсульты и т.п.</a:t>
                      </a:r>
                      <a:endParaRPr lang="ru-RU" sz="14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ДРУГИЕ </a:t>
                      </a:r>
                    </a:p>
                    <a:p>
                      <a:pPr algn="ctr"/>
                      <a:r>
                        <a:rPr lang="ru-RU" sz="1600" b="0" dirty="0"/>
                        <a:t>СЛУЖАЩИЕ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работники, осуществляющие подготовку и оформление документации, учет и контроль, хозяйственное обслуживание, в частности, агенты, архивариусы, дежурные, делопроизводители, интервьюеры, кассиры и контролеры (кроме рабочих), коменданты, копировщики технической документации, младшие воспитатели, медицинские регистраторы и статистики, секретари, смотрители, социальные работники, табельщики, учетчики, чертежники, экспедиторы</a:t>
                      </a:r>
                      <a:endParaRPr lang="ru-RU" sz="14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РАБОЧИЕ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лица, непосредственно занятые в процессе создания материальных ценностей, а также занятые ремонтом, перемещением грузов, перевозкой пассажиров, оказанием материальных услуг и др. К рабочим, в частности, относятся продавцы, кассиры торгового зала, контролеры (кроме транспортных и контролеров узла связи, которые относятся к категории других служащих), почтальоны, телефонисты, телеграфисты, операторы ЭВМ, дворники, уборщики, курьеры, гардеробщики, сторожа и т.п.</a:t>
                      </a:r>
                      <a:endParaRPr lang="ru-RU" sz="14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82566" y="5527292"/>
            <a:ext cx="494109" cy="588116"/>
            <a:chOff x="9699205" y="5186438"/>
            <a:chExt cx="440055" cy="444500"/>
          </a:xfrm>
        </p:grpSpPr>
        <p:sp>
          <p:nvSpPr>
            <p:cNvPr id="6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8"/>
            <a:ext cx="8127385" cy="603894"/>
          </a:xfrm>
        </p:spPr>
        <p:txBody>
          <a:bodyPr/>
          <a:lstStyle/>
          <a:p>
            <a:r>
              <a:rPr lang="ru-RU" dirty="0"/>
              <a:t>Список работников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8899" y="1140031"/>
          <a:ext cx="4417765" cy="5418669"/>
        </p:xfrm>
        <a:graphic>
          <a:graphicData uri="http://schemas.openxmlformats.org/drawingml/2006/table">
            <a:tbl>
              <a:tblPr/>
              <a:tblGrid>
                <a:gridCol w="5518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6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7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06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18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3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3A3838"/>
                          </a:solidFill>
                          <a:latin typeface="Arial"/>
                        </a:rPr>
                        <a:t>№ п/п</a:t>
                      </a:r>
                      <a:endParaRPr lang="ru-RU" sz="900" b="0" i="0" u="none" strike="noStrike" dirty="0">
                        <a:solidFill>
                          <a:srgbClr val="3A3838"/>
                        </a:solidFill>
                        <a:latin typeface="Arial"/>
                      </a:endParaRP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ФИО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Должность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Категория персонала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человек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Сидоров С.И.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главный бухгалтер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руководители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Михеев М.Ю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генеральный директор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Дорофеева М.П.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начальник отдела сбыта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….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Смирнова С.С.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экономист 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специалисты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Вепрев Т.Ю.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инженер - технолог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Иванова С.И.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инженер - энергетик 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Мирошниченко О.Н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юрист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Попов Ф.Т.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инспектор по кадрам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Архипова Р.Л.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системный администратор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…….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3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Одегов А.Ю.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секретарь-делопроизводитель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другие служащие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3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Семакова П.Л.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учетчик-нормировщик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Петрова М.И.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торговый агент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Прозоров Т.Ю.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слесарь ремонтник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рабочие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3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Протасов М.К.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наладчик оборудования с ЧПУ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3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Михалев Я.Ж.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резчик пищевой продукции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Михалев А.Я.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водитель автомобиля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5867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Владимиров О.Л.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оператор автомата по розливу молочной продукции в пакеты и пленку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…..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139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Яковлева А.П.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сторож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93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140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Анохина М.П.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3A3838"/>
                          </a:solidFill>
                          <a:latin typeface="Arial"/>
                        </a:rPr>
                        <a:t>уборщик </a:t>
                      </a:r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служебных помещений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Всего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140</a:t>
                      </a:r>
                    </a:p>
                  </a:txBody>
                  <a:tcPr marL="8628" marR="8628" marT="862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8" name="Текст 2"/>
          <p:cNvSpPr txBox="1">
            <a:spLocks/>
          </p:cNvSpPr>
          <p:nvPr/>
        </p:nvSpPr>
        <p:spPr>
          <a:xfrm>
            <a:off x="5371605" y="1067640"/>
            <a:ext cx="4424264" cy="603894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включены в список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71605" y="1140032"/>
            <a:ext cx="6313714" cy="227139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b="1" dirty="0"/>
          </a:p>
          <a:p>
            <a:pPr algn="just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 принятые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и выбывшие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в течение октября – </a:t>
            </a:r>
            <a:r>
              <a:rPr lang="ru-RU" sz="1400" b="1" dirty="0">
                <a:solidFill>
                  <a:srgbClr val="334286"/>
                </a:solidFill>
              </a:rPr>
              <a:t>3 человека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не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являвшиеся в октябре на работу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по болезни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–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b="1" dirty="0">
                <a:solidFill>
                  <a:srgbClr val="334286"/>
                </a:solidFill>
              </a:rPr>
              <a:t>5 человек</a:t>
            </a:r>
          </a:p>
          <a:p>
            <a:pPr algn="just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находившиеся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в отпусках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–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b="1" dirty="0">
                <a:solidFill>
                  <a:srgbClr val="334286"/>
                </a:solidFill>
              </a:rPr>
              <a:t>12 человек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(8 - очередной отпуск; 3 – отпуск по уходу за ребенком; 1 – без сохранения заработной платы)</a:t>
            </a:r>
            <a:endParaRPr lang="ru-RU" sz="1400" dirty="0">
              <a:solidFill>
                <a:schemeClr val="bg2">
                  <a:lumMod val="25000"/>
                </a:schemeClr>
              </a:solidFill>
              <a:cs typeface="Arial"/>
            </a:endParaRPr>
          </a:p>
          <a:p>
            <a:pPr algn="just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 работавшие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неполное рабочее время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–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 9</a:t>
            </a:r>
            <a:r>
              <a:rPr lang="ru-RU" sz="1400" b="1" dirty="0">
                <a:solidFill>
                  <a:srgbClr val="334286"/>
                </a:solidFill>
              </a:rPr>
              <a:t> человек</a:t>
            </a:r>
          </a:p>
          <a:p>
            <a:pPr algn="just"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r>
              <a:rPr lang="ru-RU" sz="1400" b="1" dirty="0">
                <a:solidFill>
                  <a:srgbClr val="334286"/>
                </a:solidFill>
              </a:rPr>
              <a:t> </a:t>
            </a:r>
          </a:p>
          <a:p>
            <a:pPr algn="just"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r>
              <a:rPr lang="ru-RU" sz="1600" b="1" dirty="0">
                <a:solidFill>
                  <a:srgbClr val="334286"/>
                </a:solidFill>
              </a:rPr>
              <a:t>             Всего : 29 человек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605" y="2873829"/>
            <a:ext cx="718104" cy="71810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371605" y="3883231"/>
            <a:ext cx="6138889" cy="163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dirty="0">
                <a:solidFill>
                  <a:srgbClr val="C00000"/>
                </a:solidFill>
              </a:rPr>
              <a:t>Проверьте себя</a:t>
            </a:r>
          </a:p>
          <a:p>
            <a:pPr algn="just">
              <a:lnSpc>
                <a:spcPct val="120000"/>
              </a:lnSpc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Численность работников, вошедших с список (полностью отработавших месяц), не может быть больше среднесписочной численности работников (раздел 1)</a:t>
            </a:r>
          </a:p>
          <a:p>
            <a:r>
              <a:rPr lang="ru-RU" sz="2000" dirty="0">
                <a:solidFill>
                  <a:srgbClr val="334286"/>
                </a:solidFill>
              </a:rPr>
              <a:t>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676404" y="5424269"/>
          <a:ext cx="5486401" cy="931413"/>
        </p:xfrm>
        <a:graphic>
          <a:graphicData uri="http://schemas.openxmlformats.org/drawingml/2006/table">
            <a:tbl>
              <a:tblPr/>
              <a:tblGrid>
                <a:gridCol w="1222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7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36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27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6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Наименование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№ строки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Среднесписочная численность работников</a:t>
                      </a:r>
                      <a:r>
                        <a:rPr lang="ru-RU" sz="1000" dirty="0" smtClean="0"/>
                        <a:t>, человек</a:t>
                      </a:r>
                      <a:endParaRPr lang="ru-RU" sz="1000" dirty="0"/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Начислено сумм заработной платы за </a:t>
                      </a:r>
                      <a:r>
                        <a:rPr lang="ru-RU" sz="1000" dirty="0" smtClean="0"/>
                        <a:t>октябрь, тыс.рублей</a:t>
                      </a:r>
                      <a:endParaRPr lang="ru-RU" sz="1000" dirty="0"/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1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2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3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4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07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Всего(стр.02+03)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/>
                        <a:t>01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dirty="0"/>
                        <a:t>162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dirty="0"/>
                        <a:t>7052.8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596320" y="5635284"/>
            <a:ext cx="494109" cy="588116"/>
            <a:chOff x="9699205" y="5186438"/>
            <a:chExt cx="440055" cy="444500"/>
          </a:xfrm>
        </p:grpSpPr>
        <p:sp>
          <p:nvSpPr>
            <p:cNvPr id="15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7" name="Picture 2" descr="C:\Users\P43_LysovaTV\Pictures\check-r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2285" y="6238065"/>
            <a:ext cx="308758" cy="320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1" y="536138"/>
            <a:ext cx="4267904" cy="603894"/>
          </a:xfrm>
        </p:spPr>
        <p:txBody>
          <a:bodyPr/>
          <a:lstStyle/>
          <a:p>
            <a:r>
              <a:rPr lang="ru-RU" dirty="0"/>
              <a:t>Раздел 3. Справочно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02024" y="804731"/>
          <a:ext cx="4417765" cy="5418669"/>
        </p:xfrm>
        <a:graphic>
          <a:graphicData uri="http://schemas.openxmlformats.org/drawingml/2006/table">
            <a:tbl>
              <a:tblPr/>
              <a:tblGrid>
                <a:gridCol w="5518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6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7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06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18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3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3A3838"/>
                          </a:solidFill>
                          <a:latin typeface="Arial"/>
                        </a:rPr>
                        <a:t>№ п/п</a:t>
                      </a:r>
                      <a:endParaRPr lang="ru-RU" sz="900" b="0" i="0" u="none" strike="noStrike" dirty="0">
                        <a:solidFill>
                          <a:srgbClr val="3A3838"/>
                        </a:solidFill>
                        <a:latin typeface="Arial"/>
                      </a:endParaRP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ФИО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Должность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Категория персонала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человек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Сидоров С.И.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главный бухгалтер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руководители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Михеев М.Ю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генеральный директор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Дорофеева М.П.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начальник отдела сбыта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….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Смирнова С.С.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экономист 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специалисты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Вепрев Т.Ю.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инженер - технолог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Иванова С.И.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инженер - энергетик 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Мирошниченко О.Н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юрист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Попов Ф.Т.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инспектор по кадрам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Архипова Р.Л.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системный администратор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…….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3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Одегов А.Ю.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секретарь-делопроизводитель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другие служащие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3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Семакова П.Л.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учетчик-нормировщик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Петрова М.И.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торговый агент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Прозоров Т.Ю.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слесарь ремонтник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рабочие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3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Протасов М.К.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наладчик оборудования с ЧПУ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3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Михалев Я.Ж.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резчик пищевой продукции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Михалев А.Я.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водитель автомобиля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5867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Владимиров О.Л.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оператор автомата по розливу молочной продукции в пакеты и пленку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…..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139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Яковлева А.П.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сторож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93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140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Анохина М.П.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3A3838"/>
                          </a:solidFill>
                          <a:latin typeface="Arial"/>
                        </a:rPr>
                        <a:t>уборжик служебных помещений</a:t>
                      </a:r>
                    </a:p>
                  </a:txBody>
                  <a:tcPr marL="8628" marR="8628" marT="86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4668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Всего</a:t>
                      </a:r>
                    </a:p>
                  </a:txBody>
                  <a:tcPr marL="8628" marR="8628" marT="86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C00000"/>
                          </a:solidFill>
                          <a:latin typeface="Arial"/>
                        </a:rPr>
                        <a:t>140</a:t>
                      </a:r>
                    </a:p>
                  </a:txBody>
                  <a:tcPr marL="8628" marR="8628" marT="862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grpSp>
        <p:nvGrpSpPr>
          <p:cNvPr id="4" name="Группа 13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596320" y="5635284"/>
            <a:ext cx="494109" cy="588116"/>
            <a:chOff x="9699205" y="5186438"/>
            <a:chExt cx="440055" cy="444500"/>
          </a:xfrm>
        </p:grpSpPr>
        <p:sp>
          <p:nvSpPr>
            <p:cNvPr id="15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74562" y="1831109"/>
          <a:ext cx="8396306" cy="4514191"/>
        </p:xfrm>
        <a:graphic>
          <a:graphicData uri="http://schemas.openxmlformats.org/drawingml/2006/table">
            <a:tbl>
              <a:tblPr/>
              <a:tblGrid>
                <a:gridCol w="39960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1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85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8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Наименование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№ строки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человек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4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А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/>
                        <a:t>Б</a:t>
                      </a:r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smtClean="0"/>
                        <a:t>B</a:t>
                      </a:r>
                      <a:endParaRPr lang="ru-RU" sz="1000" dirty="0"/>
                    </a:p>
                  </a:txBody>
                  <a:tcPr marL="13184" marR="13184" marT="13184" marB="13184" anchor="ctr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63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Численность работников списочного состава</a:t>
                      </a:r>
                      <a:r>
                        <a:rPr lang="ru-RU" sz="1000" dirty="0" smtClean="0"/>
                        <a:t>, полностью </a:t>
                      </a:r>
                      <a:r>
                        <a:rPr lang="ru-RU" sz="1000" dirty="0"/>
                        <a:t>отработавших </a:t>
                      </a:r>
                      <a:r>
                        <a:rPr lang="ru-RU" sz="1000" dirty="0" smtClean="0"/>
                        <a:t>октябрь (</a:t>
                      </a:r>
                      <a:r>
                        <a:rPr lang="ru-RU" sz="1000" dirty="0"/>
                        <a:t>без внешних совместителей</a:t>
                      </a:r>
                      <a:r>
                        <a:rPr lang="ru-RU" sz="1000" dirty="0" smtClean="0"/>
                        <a:t>) (</a:t>
                      </a:r>
                      <a:r>
                        <a:rPr lang="ru-RU" sz="1000" dirty="0"/>
                        <a:t>стр.05+06+07+08)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/>
                        <a:t>04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dirty="0"/>
                        <a:t>140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438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Численность </a:t>
                      </a:r>
                      <a:r>
                        <a:rPr lang="ru-RU" sz="1000" dirty="0" smtClean="0"/>
                        <a:t>работников, полностью </a:t>
                      </a:r>
                      <a:r>
                        <a:rPr lang="ru-RU" sz="1000" dirty="0"/>
                        <a:t>отработавших октябрь подлежащих обследованию в разделе II, </a:t>
                      </a:r>
                      <a:r>
                        <a:rPr lang="ru-RU" sz="1000" dirty="0" smtClean="0"/>
                        <a:t>человек (</a:t>
                      </a:r>
                      <a:r>
                        <a:rPr lang="ru-RU" sz="1000" dirty="0"/>
                        <a:t>см. строку 04):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21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до 49 человек обследовать 8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21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50-99 человек обследовать 12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21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100-249 человек обследовать 16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21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250-499 человек обследовать 20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21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500-699 человек обследовать 24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21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700-999 человек обследовать 32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621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1000-1499 человек обследовать 40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621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1500-1999 человек обследовать 48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21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2000-3999 человек обследовать 56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21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4000 человек и более обследовать 64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621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в том числе: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62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руководители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/>
                        <a:t>05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dirty="0"/>
                        <a:t>13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62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специалисты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/>
                        <a:t>06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dirty="0"/>
                        <a:t>24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62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другие служащие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/>
                        <a:t>07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dirty="0"/>
                        <a:t>3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62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dirty="0"/>
                        <a:t>рабочие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dirty="0"/>
                        <a:t>08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dirty="0"/>
                        <a:t>100</a:t>
                      </a:r>
                    </a:p>
                  </a:txBody>
                  <a:tcPr marL="13184" marR="13184" marT="13184" marB="13184">
                    <a:lnL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34724" y="1229085"/>
            <a:ext cx="8436144" cy="602024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133308" rIns="91440" bIns="66654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Отчёт 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ХХХ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 - 0606007, Сведения о заработной плате работников по профессиям и должностям</a:t>
            </a:r>
          </a:p>
          <a:p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Раздел 3. Справочно</a:t>
            </a:r>
          </a:p>
        </p:txBody>
      </p:sp>
      <p:sp>
        <p:nvSpPr>
          <p:cNvPr id="12" name="Овал 11"/>
          <p:cNvSpPr/>
          <p:nvPr/>
        </p:nvSpPr>
        <p:spPr>
          <a:xfrm>
            <a:off x="10872649" y="1413164"/>
            <a:ext cx="647140" cy="273862"/>
          </a:xfrm>
          <a:prstGeom prst="ellipse">
            <a:avLst/>
          </a:prstGeom>
          <a:noFill/>
          <a:ln w="1905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 стрелкой 13"/>
          <p:cNvCxnSpPr>
            <a:stCxn id="20" idx="1"/>
          </p:cNvCxnSpPr>
          <p:nvPr/>
        </p:nvCxnSpPr>
        <p:spPr>
          <a:xfrm rot="16200000" flipV="1">
            <a:off x="7639673" y="2706303"/>
            <a:ext cx="3661698" cy="2993799"/>
          </a:xfrm>
          <a:prstGeom prst="straightConnector1">
            <a:avLst/>
          </a:prstGeom>
          <a:ln w="19050">
            <a:solidFill>
              <a:srgbClr val="E100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10872649" y="5993946"/>
            <a:ext cx="647140" cy="273862"/>
          </a:xfrm>
          <a:prstGeom prst="ellipse">
            <a:avLst/>
          </a:prstGeom>
          <a:noFill/>
          <a:ln w="1905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10872649" y="2517569"/>
            <a:ext cx="647140" cy="273862"/>
          </a:xfrm>
          <a:prstGeom prst="ellipse">
            <a:avLst/>
          </a:prstGeom>
          <a:noFill/>
          <a:ln w="1905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10949180" y="3538847"/>
            <a:ext cx="647140" cy="273862"/>
          </a:xfrm>
          <a:prstGeom prst="ellipse">
            <a:avLst/>
          </a:prstGeom>
          <a:noFill/>
          <a:ln w="1905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0967422" y="4940135"/>
            <a:ext cx="647140" cy="273862"/>
          </a:xfrm>
          <a:prstGeom prst="ellipse">
            <a:avLst/>
          </a:prstGeom>
          <a:noFill/>
          <a:ln w="19050"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6" name="Прямая со стрелкой 25"/>
          <p:cNvCxnSpPr>
            <a:stCxn id="12" idx="3"/>
          </p:cNvCxnSpPr>
          <p:nvPr/>
        </p:nvCxnSpPr>
        <p:spPr>
          <a:xfrm rot="5400000">
            <a:off x="7476340" y="2144203"/>
            <a:ext cx="3988365" cy="2993799"/>
          </a:xfrm>
          <a:prstGeom prst="straightConnector1">
            <a:avLst/>
          </a:prstGeom>
          <a:ln w="19050"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2" idx="3"/>
          </p:cNvCxnSpPr>
          <p:nvPr/>
        </p:nvCxnSpPr>
        <p:spPr>
          <a:xfrm rot="5400000">
            <a:off x="7952341" y="2772607"/>
            <a:ext cx="3036363" cy="2993799"/>
          </a:xfrm>
          <a:prstGeom prst="straightConnector1">
            <a:avLst/>
          </a:prstGeom>
          <a:ln w="19050"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7973622" y="3812708"/>
            <a:ext cx="2975558" cy="2181238"/>
          </a:xfrm>
          <a:prstGeom prst="straightConnector1">
            <a:avLst/>
          </a:prstGeom>
          <a:ln w="19050"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4" idx="3"/>
          </p:cNvCxnSpPr>
          <p:nvPr/>
        </p:nvCxnSpPr>
        <p:spPr>
          <a:xfrm rot="5400000">
            <a:off x="8993154" y="4154361"/>
            <a:ext cx="1049511" cy="3088571"/>
          </a:xfrm>
          <a:prstGeom prst="straightConnector1">
            <a:avLst/>
          </a:prstGeom>
          <a:ln w="19050"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E5034E587737945A1B53E34A5E7EABB" ma:contentTypeVersion="5" ma:contentTypeDescription="Создание документа." ma:contentTypeScope="" ma:versionID="f12141b7821bc6c746d0b9219ff52bfa">
  <xsd:schema xmlns:xsd="http://www.w3.org/2001/XMLSchema" xmlns:p="http://schemas.microsoft.com/office/2006/metadata/properties" xmlns:ns2="ca99c525-4e5f-4d65-81d8-03112d350943" targetNamespace="http://schemas.microsoft.com/office/2006/metadata/properties" ma:root="true" ma:fieldsID="b84a1cd28546279d7b3d9ece434f3bef" ns2:_="">
    <xsd:import namespace="ca99c525-4e5f-4d65-81d8-03112d350943"/>
    <xsd:element name="properties">
      <xsd:complexType>
        <xsd:sequence>
          <xsd:element name="documentManagement">
            <xsd:complexType>
              <xsd:all>
                <xsd:element ref="ns2:kod" minOccurs="0"/>
                <xsd:element ref="ns2:_x041f__x0440__x0438__x0437__x043d__x0430__x043a_" minOccurs="0"/>
                <xsd:element ref="ns2:_x041d__x0430__x0438__x043c__x0435__x043d__x043e__x0432__x0430__x043d__x0438__x0435_" minOccurs="0"/>
                <xsd:element ref="ns2:_x0410__x0440__x0445__x0438__x0432_" minOccurs="0"/>
                <xsd:element ref="ns2:_x043d__x043e__x043c__x0435__x0440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a99c525-4e5f-4d65-81d8-03112d350943" elementFormDefault="qualified">
    <xsd:import namespace="http://schemas.microsoft.com/office/2006/documentManagement/types"/>
    <xsd:element name="kod" ma:index="8" nillable="true" ma:displayName="kod" ma:internalName="kod">
      <xsd:simpleType>
        <xsd:restriction base="dms:Number"/>
      </xsd:simpleType>
    </xsd:element>
    <xsd:element name="_x041f__x0440__x0438__x0437__x043d__x0430__x043a_" ma:index="9" nillable="true" ma:displayName="Признак" ma:internalName="_x041f__x0440__x0438__x0437__x043d__x0430__x043a_">
      <xsd:simpleType>
        <xsd:restriction base="dms:Number"/>
      </xsd:simpleType>
    </xsd:element>
    <xsd:element name="_x041d__x0430__x0438__x043c__x0435__x043d__x043e__x0432__x0430__x043d__x0438__x0435_" ma:index="10" nillable="true" ma:displayName="Наименование" ma:internalName="_x041d__x0430__x0438__x043c__x0435__x043d__x043e__x0432__x0430__x043d__x0438__x0435_">
      <xsd:simpleType>
        <xsd:restriction base="dms:Text">
          <xsd:maxLength value="255"/>
        </xsd:restriction>
      </xsd:simpleType>
    </xsd:element>
    <xsd:element name="_x0410__x0440__x0445__x0438__x0432_" ma:index="11" nillable="true" ma:displayName="Архив" ma:internalName="_x0410__x0440__x0445__x0438__x0432_">
      <xsd:simpleType>
        <xsd:restriction base="dms:Number"/>
      </xsd:simpleType>
    </xsd:element>
    <xsd:element name="_x043d__x043e__x043c__x0435__x0440_" ma:index="12" nillable="true" ma:displayName="номер" ma:internalName="_x043d__x043e__x043c__x0435__x0440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_x041d__x0430__x0438__x043c__x0435__x043d__x043e__x0432__x0430__x043d__x0438__x0435_ xmlns="ca99c525-4e5f-4d65-81d8-03112d350943" xsi:nil="true"/>
    <_x0410__x0440__x0445__x0438__x0432_ xmlns="ca99c525-4e5f-4d65-81d8-03112d350943" xsi:nil="true"/>
    <_x041f__x0440__x0438__x0437__x043d__x0430__x043a_ xmlns="ca99c525-4e5f-4d65-81d8-03112d350943" xsi:nil="true"/>
    <_x043d__x043e__x043c__x0435__x0440_ xmlns="ca99c525-4e5f-4d65-81d8-03112d350943" xsi:nil="true"/>
    <kod xmlns="ca99c525-4e5f-4d65-81d8-03112d35094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C639AD-6995-4A9C-85AE-D13824B4F2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99c525-4e5f-4d65-81d8-03112d35094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F050F4F-9A3A-4959-9A7C-7D41AF624A3D}">
  <ds:schemaRefs>
    <ds:schemaRef ds:uri="http://schemas.microsoft.com/office/2006/documentManagement/types"/>
    <ds:schemaRef ds:uri="http://purl.org/dc/elements/1.1/"/>
    <ds:schemaRef ds:uri="http://purl.org/dc/terms/"/>
    <ds:schemaRef ds:uri="ca99c525-4e5f-4d65-81d8-03112d350943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A0EE457-6898-444C-B5C0-2900F687BB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8780</TotalTime>
  <Words>2680</Words>
  <Application>Microsoft Office PowerPoint</Application>
  <PresentationFormat>Произвольный</PresentationFormat>
  <Paragraphs>700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Росстата для подготовки презентаций</dc:title>
  <dc:creator>Юлия Владинцева</dc:creator>
  <cp:lastModifiedBy>Симонова Надежда Николаевна</cp:lastModifiedBy>
  <cp:revision>777</cp:revision>
  <dcterms:created xsi:type="dcterms:W3CDTF">2020-03-31T09:31:17Z</dcterms:created>
  <dcterms:modified xsi:type="dcterms:W3CDTF">2023-10-24T12:44:53Z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0x010100CE5034E587737945A1B53E34A5E7EABB</vt:lpwstr>
  </property>
</Properties>
</file>